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8" r:id="rId2"/>
    <p:sldId id="278" r:id="rId3"/>
    <p:sldId id="263" r:id="rId4"/>
    <p:sldId id="264" r:id="rId5"/>
    <p:sldId id="260" r:id="rId6"/>
    <p:sldId id="261" r:id="rId7"/>
    <p:sldId id="262" r:id="rId8"/>
    <p:sldId id="266" r:id="rId9"/>
    <p:sldId id="270" r:id="rId10"/>
    <p:sldId id="268" r:id="rId11"/>
    <p:sldId id="269" r:id="rId12"/>
    <p:sldId id="271" r:id="rId13"/>
    <p:sldId id="272" r:id="rId14"/>
    <p:sldId id="275" r:id="rId15"/>
    <p:sldId id="273" r:id="rId16"/>
    <p:sldId id="274" r:id="rId17"/>
    <p:sldId id="276" r:id="rId18"/>
    <p:sldId id="277" r:id="rId19"/>
    <p:sldId id="279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5680"/>
  </p:normalViewPr>
  <p:slideViewPr>
    <p:cSldViewPr snapToGrid="0" snapToObjects="1">
      <p:cViewPr varScale="1">
        <p:scale>
          <a:sx n="113" d="100"/>
          <a:sy n="113" d="100"/>
        </p:scale>
        <p:origin x="345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2C533-66BC-4DA9-9F5D-AA21942537A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CD92B-605F-4BE2-8178-344344F9B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8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Faculty Appointments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09C030-0BEB-4ABA-B72F-89D84282EE76}" type="slidenum">
              <a:rPr lang="en-US" altLang="en-US" smtClean="0">
                <a:ea typeface="MS PGothic" panose="020B0600070205080204" pitchFamily="34" charset="-128"/>
              </a:rPr>
              <a:pPr/>
              <a:t>3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01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426131-84C3-40A9-8658-FCBDBF8546B6}" type="slidenum">
              <a:rPr lang="en-US" altLang="en-US" smtClean="0">
                <a:ea typeface="MS PGothic" panose="020B0600070205080204" pitchFamily="34" charset="-128"/>
              </a:rPr>
              <a:pPr/>
              <a:t>4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88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99170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703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703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59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65BD2-7942-8744-B566-1557C4599617}" type="datetime1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2CA82-CE8A-3945-97B5-2024678B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5B81EE-BC60-FB43-A0CD-E447FF64F2CA}"/>
              </a:ext>
            </a:extLst>
          </p:cNvPr>
          <p:cNvSpPr/>
          <p:nvPr userDrawn="1"/>
        </p:nvSpPr>
        <p:spPr>
          <a:xfrm>
            <a:off x="0" y="5695950"/>
            <a:ext cx="457200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" name="Picture 8" descr="CWRU-SOM-white-rev-logo.eps">
            <a:extLst>
              <a:ext uri="{FF2B5EF4-FFF2-40B4-BE49-F238E27FC236}">
                <a16:creationId xmlns:a16="http://schemas.microsoft.com/office/drawing/2014/main" id="{D3930FE3-0DF0-3E44-B1C1-D3CA19763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7794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7890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213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213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09893-A9CC-104D-ADCA-0178CEFFF14E}" type="datetime1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6EEABF-F738-8C46-8FE9-AAA21AB7EB48}"/>
              </a:ext>
            </a:extLst>
          </p:cNvPr>
          <p:cNvSpPr/>
          <p:nvPr userDrawn="1"/>
        </p:nvSpPr>
        <p:spPr>
          <a:xfrm>
            <a:off x="0" y="5695950"/>
            <a:ext cx="457200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CWRU-SOM-white-rev-logo.eps">
            <a:extLst>
              <a:ext uri="{FF2B5EF4-FFF2-40B4-BE49-F238E27FC236}">
                <a16:creationId xmlns:a16="http://schemas.microsoft.com/office/drawing/2014/main" id="{F68A2D4B-E906-C64A-8F96-64195FF6D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6966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54869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36407"/>
            <a:ext cx="5486400" cy="5789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9C7C6-9146-154A-9C13-859F37D42024}"/>
              </a:ext>
            </a:extLst>
          </p:cNvPr>
          <p:cNvSpPr/>
          <p:nvPr userDrawn="1"/>
        </p:nvSpPr>
        <p:spPr>
          <a:xfrm>
            <a:off x="0" y="5695950"/>
            <a:ext cx="4570730" cy="1162050"/>
          </a:xfrm>
          <a:prstGeom prst="rect">
            <a:avLst/>
          </a:prstGeom>
          <a:solidFill>
            <a:srgbClr val="00355F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 descr="CWRU-SOM-white-rev-logo.eps">
            <a:extLst>
              <a:ext uri="{FF2B5EF4-FFF2-40B4-BE49-F238E27FC236}">
                <a16:creationId xmlns:a16="http://schemas.microsoft.com/office/drawing/2014/main" id="{67D7B81C-B093-3A48-84FC-75B95588FB0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FFC97F5-6792-2A41-A98F-D0B0913AE45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0730" y="5874123"/>
            <a:ext cx="4573270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case.edu/facultysenate/sites/case.edu.facultysenate/files/2022-05/Faculty%20Handbook%202022-2023.pdf" TargetMode="External"/><Relationship Id="rId3" Type="http://schemas.openxmlformats.org/officeDocument/2006/relationships/hyperlink" Target="https://case.edu/medicine/sites/case.edu.medicine/files/2023-01/Tips%20for%20Faculty%20Candidates%20from%20the%20CAPT_Dec%205%202022%20%282%29.pdf" TargetMode="External"/><Relationship Id="rId7" Type="http://schemas.openxmlformats.org/officeDocument/2006/relationships/hyperlink" Target="https://case.edu/medicine/sites/case.edu.medicine/files/2022-08/SOM%20Bylaws%202021%201215%20Faculty%20Senate%20Approved%20Website.pdf" TargetMode="External"/><Relationship Id="rId12" Type="http://schemas.openxmlformats.org/officeDocument/2006/relationships/hyperlink" Target="https://case.edu/medicine/sites/case.edu.medicine/files/2023-11/For%20Department%20Administrators%20How%20to%20Submit%20Materials%20on%20Behalf%20of%20a%20Candidate.pdf" TargetMode="External"/><Relationship Id="rId2" Type="http://schemas.openxmlformats.org/officeDocument/2006/relationships/hyperlink" Target="https://case.edu/medicine/sites/case.edu.medicine/files/2023-02/Interfolio%20Guide%20for%20Promotion%20Candidates%20Feb20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se.edu/medicine/sites/case.edu.medicine/files/2022-12/Appendix%20I%20SOM%20Bylaws%2010-4-2021.pdf" TargetMode="External"/><Relationship Id="rId11" Type="http://schemas.openxmlformats.org/officeDocument/2006/relationships/hyperlink" Target="https://case.edu/medicine/sites/case.edu.medicine/files/2023-11/For%20Department%20Administrators%20How%20to%20Submit%20Department%20Materials%20via%20Interfolio.pdf" TargetMode="External"/><Relationship Id="rId5" Type="http://schemas.openxmlformats.org/officeDocument/2006/relationships/hyperlink" Target="https://case.edu/medicine/sites/case.edu.medicine/files/2021-03/CV%20Template%20March%202021.docx" TargetMode="External"/><Relationship Id="rId10" Type="http://schemas.openxmlformats.org/officeDocument/2006/relationships/hyperlink" Target="https://case.edu/medicine/sites/case.edu.medicine/files/2023-11/For%20Department%20Administrators%20How%20to%20Create%20a%20Case%20in%20Interfolio.pdf" TargetMode="External"/><Relationship Id="rId4" Type="http://schemas.openxmlformats.org/officeDocument/2006/relationships/hyperlink" Target="https://case.edu/medicine/sites/case.edu.medicine/files/2023-01/Abbreviated%20Promotions%20Standards%202023.pdf" TargetMode="External"/><Relationship Id="rId9" Type="http://schemas.openxmlformats.org/officeDocument/2006/relationships/hyperlink" Target="mailto:-facaffrs@cas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8987-1E45-3B4E-B679-EB0310D2C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Faculty Promotions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3DFFD-5E44-C140-A5B9-05D61B0E6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Nicole M. Deming, JD, MA</a:t>
            </a:r>
          </a:p>
          <a:p>
            <a:r>
              <a:rPr lang="en-US" sz="2400" dirty="0"/>
              <a:t>December 12, 2023 </a:t>
            </a:r>
          </a:p>
        </p:txBody>
      </p:sp>
    </p:spTree>
    <p:extLst>
      <p:ext uri="{BB962C8B-B14F-4D97-AF65-F5344CB8AC3E}">
        <p14:creationId xmlns:p14="http://schemas.microsoft.com/office/powerpoint/2010/main" val="18341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Addressed to Dean Gerson</a:t>
            </a:r>
          </a:p>
          <a:p>
            <a:pPr lvl="1"/>
            <a:r>
              <a:rPr lang="en-US" dirty="0"/>
              <a:t>Identified track, promotion rank and areas of excellence (Primary and Secondary)</a:t>
            </a:r>
          </a:p>
          <a:p>
            <a:pPr lvl="1"/>
            <a:r>
              <a:rPr lang="en-US" dirty="0"/>
              <a:t>Value to department and </a:t>
            </a:r>
            <a:r>
              <a:rPr lang="en-US" u="sng" dirty="0"/>
              <a:t>to field</a:t>
            </a:r>
          </a:p>
        </p:txBody>
      </p:sp>
    </p:spTree>
    <p:extLst>
      <p:ext uri="{BB962C8B-B14F-4D97-AF65-F5344CB8AC3E}">
        <p14:creationId xmlns:p14="http://schemas.microsoft.com/office/powerpoint/2010/main" val="2524399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DCAPT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0515"/>
            <a:ext cx="8229600" cy="3959225"/>
          </a:xfrm>
        </p:spPr>
        <p:txBody>
          <a:bodyPr/>
          <a:lstStyle/>
          <a:p>
            <a:r>
              <a:rPr lang="en-US" sz="2400" dirty="0"/>
              <a:t>Must be substantive and signed!</a:t>
            </a:r>
          </a:p>
          <a:p>
            <a:r>
              <a:rPr lang="en-US" sz="2400" dirty="0"/>
              <a:t>Chair presents the candidates but does NOT vote and is not present for discussion/vote</a:t>
            </a:r>
          </a:p>
          <a:p>
            <a:r>
              <a:rPr lang="en-US" sz="2400" dirty="0"/>
              <a:t>Address teaching, research and service (administrative and clinical)</a:t>
            </a:r>
          </a:p>
          <a:p>
            <a:r>
              <a:rPr lang="en-US" sz="2400" dirty="0"/>
              <a:t>Clearly state evidence to justify the promotion – what is the reputation of the individual outside CWRU campuses?</a:t>
            </a:r>
          </a:p>
          <a:p>
            <a:r>
              <a:rPr lang="en-US" sz="2400" dirty="0"/>
              <a:t>Must contain a vote</a:t>
            </a:r>
          </a:p>
          <a:p>
            <a:pPr lvl="1"/>
            <a:r>
              <a:rPr lang="en-US" sz="2000" dirty="0"/>
              <a:t>Must explain votes that are negative or abstentions </a:t>
            </a:r>
          </a:p>
        </p:txBody>
      </p:sp>
    </p:spTree>
    <p:extLst>
      <p:ext uri="{BB962C8B-B14F-4D97-AF65-F5344CB8AC3E}">
        <p14:creationId xmlns:p14="http://schemas.microsoft.com/office/powerpoint/2010/main" val="156686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to use CWRU template</a:t>
            </a:r>
          </a:p>
          <a:p>
            <a:pPr lvl="1"/>
            <a:r>
              <a:rPr lang="en-US" dirty="0"/>
              <a:t>heading are key: international, national, regional and local activates</a:t>
            </a:r>
          </a:p>
          <a:p>
            <a:r>
              <a:rPr lang="en-US" dirty="0"/>
              <a:t>Date the CV</a:t>
            </a:r>
          </a:p>
          <a:p>
            <a:r>
              <a:rPr lang="en-US" dirty="0"/>
              <a:t>Update the CV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6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more than 3 pages</a:t>
            </a:r>
          </a:p>
          <a:p>
            <a:r>
              <a:rPr lang="en-US" dirty="0"/>
              <a:t>Address research, teaching and service </a:t>
            </a:r>
          </a:p>
          <a:p>
            <a:r>
              <a:rPr lang="en-US" dirty="0"/>
              <a:t>Begin with strongest area</a:t>
            </a:r>
          </a:p>
          <a:p>
            <a:r>
              <a:rPr lang="en-US" dirty="0"/>
              <a:t>Use the standards and help the reviewers appreciate your achievements </a:t>
            </a:r>
          </a:p>
          <a:p>
            <a:r>
              <a:rPr lang="en-US" dirty="0"/>
              <a:t>DO NOT USE ABBREVIATIONS!</a:t>
            </a:r>
          </a:p>
        </p:txBody>
      </p:sp>
    </p:spTree>
    <p:extLst>
      <p:ext uri="{BB962C8B-B14F-4D97-AF65-F5344CB8AC3E}">
        <p14:creationId xmlns:p14="http://schemas.microsoft.com/office/powerpoint/2010/main" val="1277126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for NTT Faculty with Teaching as the primary area of excellence</a:t>
            </a:r>
          </a:p>
          <a:p>
            <a:r>
              <a:rPr lang="en-US" i="1" dirty="0"/>
              <a:t>Strongly encouraged for all other candidates</a:t>
            </a:r>
          </a:p>
          <a:p>
            <a:r>
              <a:rPr lang="en-US" dirty="0"/>
              <a:t>No more than 25 pages</a:t>
            </a:r>
          </a:p>
          <a:p>
            <a:r>
              <a:rPr lang="en-US" dirty="0"/>
              <a:t>Detail learners, scholarly approach and scholarship in teaching</a:t>
            </a:r>
          </a:p>
        </p:txBody>
      </p:sp>
    </p:spTree>
    <p:extLst>
      <p:ext uri="{BB962C8B-B14F-4D97-AF65-F5344CB8AC3E}">
        <p14:creationId xmlns:p14="http://schemas.microsoft.com/office/powerpoint/2010/main" val="3546800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Evaluations and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</a:t>
            </a:r>
          </a:p>
          <a:p>
            <a:r>
              <a:rPr lang="en-US" dirty="0"/>
              <a:t>Chair (or delegate) must create a summary of evaluations for subsequent reviewers, cannot be the candidate</a:t>
            </a:r>
          </a:p>
          <a:p>
            <a:r>
              <a:rPr lang="en-US" dirty="0"/>
              <a:t>If there are issues, chair should address in nomination letter</a:t>
            </a:r>
          </a:p>
        </p:txBody>
      </p:sp>
    </p:spTree>
    <p:extLst>
      <p:ext uri="{BB962C8B-B14F-4D97-AF65-F5344CB8AC3E}">
        <p14:creationId xmlns:p14="http://schemas.microsoft.com/office/powerpoint/2010/main" val="1131137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Reprints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5</a:t>
            </a:r>
          </a:p>
          <a:p>
            <a:r>
              <a:rPr lang="en-US" dirty="0"/>
              <a:t>These are publications, not power point presentations, abstracts, or posters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06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18 external “arm’s length” referees</a:t>
            </a:r>
          </a:p>
          <a:p>
            <a:pPr lvl="1"/>
            <a:r>
              <a:rPr lang="en-US" sz="2400" dirty="0"/>
              <a:t>CVs/</a:t>
            </a:r>
            <a:r>
              <a:rPr lang="en-US" sz="2400" dirty="0" err="1"/>
              <a:t>Biosketches</a:t>
            </a:r>
            <a:r>
              <a:rPr lang="en-US" sz="2400" dirty="0"/>
              <a:t> only</a:t>
            </a:r>
          </a:p>
          <a:p>
            <a:r>
              <a:rPr lang="en-US" sz="2800" dirty="0"/>
              <a:t>Research colleagues for team scientist </a:t>
            </a:r>
            <a:r>
              <a:rPr lang="en-US" sz="2800" u="sng" dirty="0"/>
              <a:t>only</a:t>
            </a:r>
          </a:p>
          <a:p>
            <a:r>
              <a:rPr lang="en-US" sz="2800" dirty="0"/>
              <a:t>Teaching colleagues (4)</a:t>
            </a:r>
          </a:p>
          <a:p>
            <a:r>
              <a:rPr lang="en-US" sz="2800" dirty="0"/>
              <a:t>Student/Trainees (10)</a:t>
            </a:r>
          </a:p>
          <a:p>
            <a:r>
              <a:rPr lang="en-US" sz="2800" dirty="0"/>
              <a:t>Service (4)</a:t>
            </a:r>
          </a:p>
          <a:p>
            <a:r>
              <a:rPr lang="en-US" sz="2800" dirty="0"/>
              <a:t>Chief Residents from last 3 years </a:t>
            </a:r>
            <a:r>
              <a:rPr lang="en-US" sz="2800" i="1" dirty="0"/>
              <a:t>if applicable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6991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Arm’s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professional or personal interest in candidate</a:t>
            </a:r>
          </a:p>
          <a:p>
            <a:r>
              <a:rPr lang="en-US" dirty="0"/>
              <a:t>If colleague, collaborator, co-author, can become “arm’s length” after 7 years</a:t>
            </a:r>
          </a:p>
          <a:p>
            <a:r>
              <a:rPr lang="en-US" dirty="0"/>
              <a:t>If team science (numerous collaborators on a publication) indicate on excel sheet</a:t>
            </a:r>
          </a:p>
          <a:p>
            <a:r>
              <a:rPr lang="en-US" dirty="0"/>
              <a:t>If PhD mentor…never </a:t>
            </a:r>
            <a:r>
              <a:rPr lang="en-US"/>
              <a:t>arm’s length</a:t>
            </a:r>
          </a:p>
        </p:txBody>
      </p:sp>
    </p:spTree>
    <p:extLst>
      <p:ext uri="{BB962C8B-B14F-4D97-AF65-F5344CB8AC3E}">
        <p14:creationId xmlns:p14="http://schemas.microsoft.com/office/powerpoint/2010/main" val="2380326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1279-F252-7C0C-6FF5-455EB8195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A81D2-6F88-2F9D-5772-2A74CF48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6567"/>
            <a:ext cx="8229600" cy="3959225"/>
          </a:xfrm>
        </p:spPr>
        <p:txBody>
          <a:bodyPr/>
          <a:lstStyle/>
          <a:p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2" tooltip="Interfolio Guide for Promotion Candidate 021323v2"/>
              </a:rPr>
              <a:t>For Candidates: Submitting Promotion Materials in </a:t>
            </a:r>
            <a:r>
              <a:rPr lang="en-US" sz="2000" b="1" i="0" u="none" strike="noStrike" dirty="0" err="1">
                <a:solidFill>
                  <a:srgbClr val="006DA3"/>
                </a:solidFill>
                <a:effectLst/>
                <a:latin typeface="Arizona"/>
                <a:hlinkClick r:id="rId2" tooltip="Interfolio Guide for Promotion Candidate 021323v2"/>
              </a:rPr>
              <a:t>Interfolio</a:t>
            </a:r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2" tooltip="Interfolio Guide for Promotion Candidate 021323v2"/>
              </a:rPr>
              <a:t> </a:t>
            </a:r>
            <a:endParaRPr lang="en-US" sz="2000" b="1" i="0" u="none" strike="noStrike" dirty="0">
              <a:solidFill>
                <a:srgbClr val="006DA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3" tooltip="CAPT Tips for Faculty - Dec 2022"/>
              </a:rPr>
              <a:t>Tips for Faculty from the 2022-2023 CAPT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4" tooltip="SOM Abbreviated Promotions Standards 2023"/>
              </a:rPr>
              <a:t>Abbreviated Promotion Standards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5"/>
              </a:rPr>
              <a:t>Curriculum Vitae (CV) Template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6" tooltip="SOM Bylaws Appendix I 10-4-21"/>
              </a:rPr>
              <a:t>Qualifications &amp; Standards for Appointment, Promotion, &amp; Tenure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7" tooltip="SOM Bylaws updated 2021"/>
              </a:rPr>
              <a:t>Faculty of Medicine Bylaws</a:t>
            </a:r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8"/>
              </a:rPr>
              <a:t>CWRU Faculty Handbook</a:t>
            </a:r>
            <a:endParaRPr lang="en-US" sz="2000" b="1" i="0" u="none" strike="noStrike" dirty="0">
              <a:solidFill>
                <a:srgbClr val="006DA3"/>
              </a:solidFill>
              <a:effectLst/>
              <a:latin typeface="Arizona"/>
            </a:endParaRPr>
          </a:p>
          <a:p>
            <a:pPr algn="l"/>
            <a:r>
              <a:rPr lang="en-US" sz="2000" b="1" dirty="0">
                <a:solidFill>
                  <a:srgbClr val="006DA3"/>
                </a:solidFill>
                <a:latin typeface="Arizona"/>
              </a:rPr>
              <a:t>Questions email </a:t>
            </a:r>
            <a:r>
              <a:rPr lang="en-US" sz="2000" b="1" i="0" u="none" strike="noStrike" dirty="0">
                <a:solidFill>
                  <a:srgbClr val="006DA3"/>
                </a:solidFill>
                <a:effectLst/>
                <a:latin typeface="Arizona"/>
                <a:hlinkClick r:id="rId9"/>
              </a:rPr>
              <a:t>facaffrs@case.edu</a:t>
            </a:r>
            <a:r>
              <a:rPr lang="en-US" sz="2000" b="1" dirty="0">
                <a:solidFill>
                  <a:srgbClr val="006DA3"/>
                </a:solidFill>
                <a:latin typeface="Arizona"/>
              </a:rPr>
              <a:t>  </a:t>
            </a:r>
            <a:endParaRPr lang="en-US" sz="2000" b="1" i="0" u="none" strike="noStrike" dirty="0">
              <a:solidFill>
                <a:srgbClr val="006DA3"/>
              </a:solidFill>
              <a:effectLst/>
              <a:latin typeface="Arizona"/>
            </a:endParaRPr>
          </a:p>
          <a:p>
            <a:pPr algn="l"/>
            <a:endParaRPr lang="en-US" sz="1200" b="1" i="0" u="none" strike="noStrike" dirty="0">
              <a:solidFill>
                <a:srgbClr val="006DA3"/>
              </a:solidFill>
              <a:effectLst/>
              <a:latin typeface="Arizona"/>
              <a:hlinkClick r:id="rId10" tooltip="For Department Administrators How to Create a Case in Interfolio"/>
            </a:endParaRPr>
          </a:p>
          <a:p>
            <a:pPr algn="l"/>
            <a:endParaRPr lang="en-US" sz="1200" b="1" dirty="0">
              <a:solidFill>
                <a:srgbClr val="006DA3"/>
              </a:solidFill>
              <a:latin typeface="Arizona"/>
              <a:hlinkClick r:id="rId10" tooltip="For Department Administrators How to Create a Case in Interfolio"/>
            </a:endParaRPr>
          </a:p>
          <a:p>
            <a:pPr algn="l"/>
            <a:r>
              <a:rPr lang="en-US" sz="1200" b="1" i="0" u="none" strike="noStrike" dirty="0">
                <a:solidFill>
                  <a:srgbClr val="006DA3"/>
                </a:solidFill>
                <a:effectLst/>
                <a:latin typeface="Arizona"/>
                <a:hlinkClick r:id="rId10" tooltip="For Department Administrators How to Create a Case in Interfolio"/>
              </a:rPr>
              <a:t>For Department Administrators: How to Create a Case in </a:t>
            </a:r>
            <a:r>
              <a:rPr lang="en-US" sz="1200" b="1" i="0" u="none" strike="noStrike" dirty="0" err="1">
                <a:solidFill>
                  <a:srgbClr val="006DA3"/>
                </a:solidFill>
                <a:effectLst/>
                <a:latin typeface="Arizona"/>
                <a:hlinkClick r:id="rId10" tooltip="For Department Administrators How to Create a Case in Interfolio"/>
              </a:rPr>
              <a:t>Interfolio</a:t>
            </a:r>
            <a:endParaRPr lang="en-US" sz="12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1200" b="1" i="0" u="none" strike="noStrike" dirty="0">
                <a:solidFill>
                  <a:srgbClr val="006DA3"/>
                </a:solidFill>
                <a:effectLst/>
                <a:latin typeface="Arizona"/>
                <a:hlinkClick r:id="rId11" tooltip="For Department Administrators How to Submit Department Materials via Interfolio"/>
              </a:rPr>
              <a:t>For Department Administrators: How to Submit Department Materials via </a:t>
            </a:r>
            <a:r>
              <a:rPr lang="en-US" sz="1200" b="1" i="0" u="none" strike="noStrike" dirty="0" err="1">
                <a:solidFill>
                  <a:srgbClr val="006DA3"/>
                </a:solidFill>
                <a:effectLst/>
                <a:latin typeface="Arizona"/>
                <a:hlinkClick r:id="rId11" tooltip="For Department Administrators How to Submit Department Materials via Interfolio"/>
              </a:rPr>
              <a:t>Interfolio</a:t>
            </a:r>
            <a:endParaRPr lang="en-US" sz="12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r>
              <a:rPr lang="en-US" sz="1200" b="1" i="0" u="none" strike="noStrike" dirty="0">
                <a:solidFill>
                  <a:srgbClr val="006DA3"/>
                </a:solidFill>
                <a:effectLst/>
                <a:latin typeface="Arizona"/>
                <a:hlinkClick r:id="rId12" tooltip="For Department Administrators How to Submit Materials on Behalf of a Candidate"/>
              </a:rPr>
              <a:t>For Department Administrators: How to Submit Materials on Behalf of a Candidate</a:t>
            </a:r>
            <a:endParaRPr lang="en-US" sz="1200" b="0" i="0" dirty="0">
              <a:solidFill>
                <a:srgbClr val="333333"/>
              </a:solidFill>
              <a:effectLst/>
              <a:latin typeface="Arizona"/>
            </a:endParaRPr>
          </a:p>
          <a:p>
            <a:pPr algn="l"/>
            <a:endParaRPr lang="en-US" sz="2000" b="0" i="0" dirty="0">
              <a:solidFill>
                <a:srgbClr val="333333"/>
              </a:solidFill>
              <a:effectLst/>
              <a:latin typeface="Arizona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384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18987-1E45-3B4E-B679-EB0310D2CE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THANK YOU!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36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46113" y="368300"/>
            <a:ext cx="8345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Faculty Appointments in the</a:t>
            </a:r>
            <a:b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</a:br>
            <a: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School of Medicine</a:t>
            </a:r>
            <a:endParaRPr lang="en-US" altLang="en-US" sz="4400">
              <a:solidFill>
                <a:srgbClr val="455560"/>
              </a:solidFill>
              <a:latin typeface="TitilliumMaps26L 999 wt"/>
              <a:ea typeface="MS PGothic" panose="020B0600070205080204" pitchFamily="34" charset="-128"/>
            </a:endParaRPr>
          </a:p>
        </p:txBody>
      </p:sp>
      <p:pic>
        <p:nvPicPr>
          <p:cNvPr id="8196" name="Picture 6" descr="CWRU-SOM-white-rev-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61063"/>
            <a:ext cx="25669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46100" y="1828800"/>
            <a:ext cx="79883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an expert knowledge of his or her academic field and a commitment to continuing development of this competence;</a:t>
            </a:r>
          </a:p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 dedication to effective teaching;</a:t>
            </a:r>
          </a:p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 commitment to a continuing program of research or other advanced creative activity, including production of art or artistic performance, or, where more appropriate to the particular academic context, professional service activities; and</a:t>
            </a:r>
          </a:p>
          <a:p>
            <a:pPr marL="571500" indent="-571500">
              <a:buFont typeface="Wingdings" panose="05000000000000000000" pitchFamily="2" charset="2"/>
              <a:buAutoNum type="romanLcParenR"/>
              <a:defRPr/>
            </a:pPr>
            <a:r>
              <a:rPr lang="en-US" sz="2000" dirty="0"/>
              <a:t>a willingness to assume a fair share of university administrative and service tasks.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400" dirty="0"/>
              <a:t>Page 35-36 of the Faculty Handbook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400" dirty="0"/>
              <a:t>https://www.case.edu/president/facsen/frames/handbook/pdf/FacultyHandbook201512015.pdf</a:t>
            </a:r>
          </a:p>
        </p:txBody>
      </p:sp>
    </p:spTree>
    <p:extLst>
      <p:ext uri="{BB962C8B-B14F-4D97-AF65-F5344CB8AC3E}">
        <p14:creationId xmlns:p14="http://schemas.microsoft.com/office/powerpoint/2010/main" val="10556834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42913" y="368300"/>
            <a:ext cx="8345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         Excellence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rgbClr val="455560"/>
              </a:solidFill>
              <a:latin typeface="TitilliumMaps26L 999 wt"/>
              <a:ea typeface="MS PGothic" panose="020B0600070205080204" pitchFamily="34" charset="-128"/>
            </a:endParaRPr>
          </a:p>
        </p:txBody>
      </p:sp>
      <p:pic>
        <p:nvPicPr>
          <p:cNvPr id="10244" name="Picture 6" descr="CWRU-SOM-white-rev-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961063"/>
            <a:ext cx="25669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0" y="1774825"/>
            <a:ext cx="7010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en-US" kern="0" dirty="0"/>
              <a:t>All candidates for promotion to associate professor and to professor will be evaluated on three dimensions: research, teaching, and professional service.  Professional service includes both administrative and (where appropriate) clinical service.</a:t>
            </a:r>
          </a:p>
        </p:txBody>
      </p:sp>
    </p:spTree>
    <p:extLst>
      <p:ext uri="{BB962C8B-B14F-4D97-AF65-F5344CB8AC3E}">
        <p14:creationId xmlns:p14="http://schemas.microsoft.com/office/powerpoint/2010/main" val="36089559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707"/>
            <a:ext cx="8229600" cy="3959225"/>
          </a:xfrm>
        </p:spPr>
        <p:txBody>
          <a:bodyPr/>
          <a:lstStyle/>
          <a:p>
            <a:r>
              <a:rPr lang="en-US" sz="2800" dirty="0"/>
              <a:t>Research – systematic investigation</a:t>
            </a:r>
          </a:p>
          <a:p>
            <a:r>
              <a:rPr lang="en-US" sz="2800" dirty="0"/>
              <a:t>Scholarship – dissemination of work</a:t>
            </a:r>
          </a:p>
          <a:p>
            <a:pPr lvl="1"/>
            <a:r>
              <a:rPr lang="en-US" sz="2400" dirty="0"/>
              <a:t>Publications</a:t>
            </a:r>
          </a:p>
          <a:p>
            <a:pPr lvl="1"/>
            <a:r>
              <a:rPr lang="en-US" sz="2400" dirty="0"/>
              <a:t>Presentations</a:t>
            </a:r>
          </a:p>
          <a:p>
            <a:pPr lvl="1"/>
            <a:r>
              <a:rPr lang="en-US" sz="2400" dirty="0"/>
              <a:t>Review committees (grant/journals)</a:t>
            </a:r>
          </a:p>
          <a:p>
            <a:pPr lvl="1"/>
            <a:r>
              <a:rPr lang="en-US" sz="2400" dirty="0"/>
              <a:t>Guidelines</a:t>
            </a:r>
          </a:p>
          <a:p>
            <a:pPr lvl="1"/>
            <a:r>
              <a:rPr lang="en-US" sz="2400" dirty="0"/>
              <a:t>Editorial Boards</a:t>
            </a:r>
          </a:p>
          <a:p>
            <a:pPr lvl="1"/>
            <a:r>
              <a:rPr lang="en-US" sz="2400" dirty="0"/>
              <a:t>Awards</a:t>
            </a:r>
          </a:p>
          <a:p>
            <a:pPr lvl="1"/>
            <a:r>
              <a:rPr lang="en-US" sz="2400" dirty="0"/>
              <a:t>Collaborations</a:t>
            </a:r>
          </a:p>
        </p:txBody>
      </p:sp>
    </p:spTree>
    <p:extLst>
      <p:ext uri="{BB962C8B-B14F-4D97-AF65-F5344CB8AC3E}">
        <p14:creationId xmlns:p14="http://schemas.microsoft.com/office/powerpoint/2010/main" val="122358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Administrative Service &amp; Clinical Service</a:t>
            </a:r>
          </a:p>
          <a:p>
            <a:r>
              <a:rPr lang="en-US" dirty="0"/>
              <a:t>Expertise in field</a:t>
            </a:r>
          </a:p>
          <a:p>
            <a:r>
              <a:rPr lang="en-US" dirty="0"/>
              <a:t>Consultations</a:t>
            </a:r>
          </a:p>
          <a:p>
            <a:r>
              <a:rPr lang="en-US" dirty="0"/>
              <a:t>Referrals</a:t>
            </a:r>
          </a:p>
          <a:p>
            <a:r>
              <a:rPr lang="en-US" dirty="0"/>
              <a:t>Practice Guidelines</a:t>
            </a:r>
          </a:p>
          <a:p>
            <a:r>
              <a:rPr lang="en-US" dirty="0"/>
              <a:t>Policy </a:t>
            </a:r>
          </a:p>
          <a:p>
            <a:r>
              <a:rPr lang="en-US" dirty="0"/>
              <a:t>National and International Societies</a:t>
            </a:r>
          </a:p>
        </p:txBody>
      </p:sp>
    </p:spTree>
    <p:extLst>
      <p:ext uri="{BB962C8B-B14F-4D97-AF65-F5344CB8AC3E}">
        <p14:creationId xmlns:p14="http://schemas.microsoft.com/office/powerpoint/2010/main" val="236491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Curriculum Development</a:t>
            </a:r>
          </a:p>
          <a:p>
            <a:r>
              <a:rPr lang="en-US" dirty="0"/>
              <a:t>Scholarship </a:t>
            </a:r>
            <a:r>
              <a:rPr lang="en-US" i="1" dirty="0"/>
              <a:t>and</a:t>
            </a:r>
            <a:r>
              <a:rPr lang="en-US" dirty="0"/>
              <a:t> Scholarly approach</a:t>
            </a:r>
          </a:p>
          <a:p>
            <a:r>
              <a:rPr lang="en-US" dirty="0"/>
              <a:t>Adoption of program/pedagogy</a:t>
            </a:r>
          </a:p>
          <a:p>
            <a:r>
              <a:rPr lang="en-US" dirty="0"/>
              <a:t>Evidence Based Practices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4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summary of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833" y="1164167"/>
            <a:ext cx="8229600" cy="3959225"/>
          </a:xfrm>
        </p:spPr>
        <p:txBody>
          <a:bodyPr/>
          <a:lstStyle/>
          <a:p>
            <a:r>
              <a:rPr lang="en-US" sz="2400" i="1" dirty="0">
                <a:highlight>
                  <a:srgbClr val="FFFF00"/>
                </a:highlight>
              </a:rPr>
              <a:t>Annual review (Faculty and Chair)</a:t>
            </a:r>
          </a:p>
          <a:p>
            <a:r>
              <a:rPr lang="en-US" sz="2400" i="1" dirty="0">
                <a:highlight>
                  <a:srgbClr val="FFFF00"/>
                </a:highlight>
              </a:rPr>
              <a:t>DCAPT – 6 year review on “promotability” for NTT </a:t>
            </a:r>
          </a:p>
          <a:p>
            <a:r>
              <a:rPr lang="en-US" sz="2400" dirty="0"/>
              <a:t>Chair nominates faculty for promotion</a:t>
            </a:r>
          </a:p>
          <a:p>
            <a:r>
              <a:rPr lang="en-US" sz="2400" dirty="0"/>
              <a:t>DCAPT meets </a:t>
            </a:r>
          </a:p>
          <a:p>
            <a:r>
              <a:rPr lang="en-US" sz="2400" dirty="0"/>
              <a:t>Packet is assembled</a:t>
            </a:r>
          </a:p>
          <a:p>
            <a:r>
              <a:rPr lang="en-US" sz="2400" dirty="0"/>
              <a:t>Submitted to FAHR</a:t>
            </a:r>
          </a:p>
          <a:p>
            <a:r>
              <a:rPr lang="en-US" sz="2400" dirty="0"/>
              <a:t>Letters are solicited</a:t>
            </a:r>
          </a:p>
          <a:p>
            <a:r>
              <a:rPr lang="en-US" sz="2400" dirty="0"/>
              <a:t>SOM CAPT reviews</a:t>
            </a:r>
          </a:p>
          <a:p>
            <a:r>
              <a:rPr lang="en-US" sz="2400" dirty="0"/>
              <a:t>Dean reviews</a:t>
            </a:r>
          </a:p>
          <a:p>
            <a:r>
              <a:rPr lang="en-US" sz="2400" dirty="0"/>
              <a:t>Submitted to Provost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28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dates for materials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594569"/>
              </p:ext>
            </p:extLst>
          </p:nvPr>
        </p:nvGraphicFramePr>
        <p:xfrm>
          <a:off x="840828" y="1600200"/>
          <a:ext cx="7696200" cy="396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888">
                  <a:extLst>
                    <a:ext uri="{9D8B030D-6E8A-4147-A177-3AD203B41FA5}">
                      <a16:colId xmlns:a16="http://schemas.microsoft.com/office/drawing/2014/main" val="3603125551"/>
                    </a:ext>
                  </a:extLst>
                </a:gridCol>
                <a:gridCol w="2470435">
                  <a:extLst>
                    <a:ext uri="{9D8B030D-6E8A-4147-A177-3AD203B41FA5}">
                      <a16:colId xmlns:a16="http://schemas.microsoft.com/office/drawing/2014/main" val="969921017"/>
                    </a:ext>
                  </a:extLst>
                </a:gridCol>
                <a:gridCol w="2536877">
                  <a:extLst>
                    <a:ext uri="{9D8B030D-6E8A-4147-A177-3AD203B41FA5}">
                      <a16:colId xmlns:a16="http://schemas.microsoft.com/office/drawing/2014/main" val="3391139399"/>
                    </a:ext>
                  </a:extLst>
                </a:gridCol>
              </a:tblGrid>
              <a:tr h="1304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Declaration Forms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Faculty Affairs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Completed Packet to Faculty Affairs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779882"/>
                  </a:ext>
                </a:extLst>
              </a:tr>
              <a:tr h="885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NTT: January 1, 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January 6,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February 28,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891312"/>
                  </a:ext>
                </a:extLst>
              </a:tr>
              <a:tr h="885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TT: July 1, 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March 31,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April 28,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6243986"/>
                  </a:ext>
                </a:extLst>
              </a:tr>
              <a:tr h="8859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NTT: July 1, 2025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May 1,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June 2, 2024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260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04285"/>
      </p:ext>
    </p:extLst>
  </p:cSld>
  <p:clrMapOvr>
    <a:masterClrMapping/>
  </p:clrMapOvr>
</p:sld>
</file>

<file path=ppt/theme/theme1.xml><?xml version="1.0" encoding="utf-8"?>
<a:theme xmlns:a="http://schemas.openxmlformats.org/drawingml/2006/main" name="somop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3EFDDCA2-1F89-9E4E-ABB1-1E9CAA8D6A6B}" vid="{26869258-5244-4C42-9C0F-C024BB6021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CWRU w Affiliates</Template>
  <TotalTime>319</TotalTime>
  <Words>742</Words>
  <Application>Microsoft Office PowerPoint</Application>
  <PresentationFormat>On-screen Show (4:3)</PresentationFormat>
  <Paragraphs>125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Arizona</vt:lpstr>
      <vt:lpstr>Calibri</vt:lpstr>
      <vt:lpstr>Georgia</vt:lpstr>
      <vt:lpstr>TitilliumMaps26L 999 wt</vt:lpstr>
      <vt:lpstr>Wingdings</vt:lpstr>
      <vt:lpstr>somoption3</vt:lpstr>
      <vt:lpstr>Faculty Promotions</vt:lpstr>
      <vt:lpstr>THANK YOU!</vt:lpstr>
      <vt:lpstr>PowerPoint Presentation</vt:lpstr>
      <vt:lpstr>PowerPoint Presentation</vt:lpstr>
      <vt:lpstr>Research</vt:lpstr>
      <vt:lpstr>Professional Service</vt:lpstr>
      <vt:lpstr>Teaching</vt:lpstr>
      <vt:lpstr>Brief summary of the process</vt:lpstr>
      <vt:lpstr>Due dates for materials</vt:lpstr>
      <vt:lpstr>Nomination letter</vt:lpstr>
      <vt:lpstr>DCAPT Letter</vt:lpstr>
      <vt:lpstr>Candidate CV</vt:lpstr>
      <vt:lpstr>Personal Statement</vt:lpstr>
      <vt:lpstr>Teaching Portfolio</vt:lpstr>
      <vt:lpstr>Teaching Evaluations and Summary</vt:lpstr>
      <vt:lpstr>Key Reprints</vt:lpstr>
      <vt:lpstr>Referees</vt:lpstr>
      <vt:lpstr>Arm’s length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Deming</dc:creator>
  <cp:lastModifiedBy>Nicole Deming</cp:lastModifiedBy>
  <cp:revision>12</cp:revision>
  <dcterms:created xsi:type="dcterms:W3CDTF">2021-09-20T21:04:48Z</dcterms:created>
  <dcterms:modified xsi:type="dcterms:W3CDTF">2023-12-12T18:00:37Z</dcterms:modified>
</cp:coreProperties>
</file>