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351" r:id="rId3"/>
    <p:sldId id="353" r:id="rId4"/>
    <p:sldId id="349" r:id="rId5"/>
    <p:sldId id="354" r:id="rId6"/>
    <p:sldId id="348" r:id="rId7"/>
    <p:sldId id="355" r:id="rId8"/>
    <p:sldId id="350" r:id="rId9"/>
    <p:sldId id="347" r:id="rId10"/>
    <p:sldId id="374" r:id="rId11"/>
    <p:sldId id="358" r:id="rId12"/>
    <p:sldId id="359" r:id="rId13"/>
    <p:sldId id="362" r:id="rId14"/>
    <p:sldId id="363" r:id="rId15"/>
    <p:sldId id="375" r:id="rId16"/>
    <p:sldId id="365" r:id="rId17"/>
    <p:sldId id="376" r:id="rId18"/>
    <p:sldId id="370" r:id="rId19"/>
    <p:sldId id="377" r:id="rId20"/>
    <p:sldId id="372" r:id="rId21"/>
    <p:sldId id="373" r:id="rId22"/>
    <p:sldId id="367" r:id="rId23"/>
    <p:sldId id="36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Lynn Cummings User" initials="MU" lastIdx="38" clrIdx="0"/>
  <p:cmAuthor id="1" name="AdamsJ" initials="JRA"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D2AFC9"/>
    <a:srgbClr val="D2A4C9"/>
    <a:srgbClr val="DCA4C9"/>
    <a:srgbClr val="C4A4C9"/>
    <a:srgbClr val="DFD0A5"/>
    <a:srgbClr val="B8C6AF"/>
    <a:srgbClr val="B9CBD9"/>
    <a:srgbClr val="F8ACE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289" autoAdjust="0"/>
    <p:restoredTop sz="83095" autoAdjust="0"/>
  </p:normalViewPr>
  <p:slideViewPr>
    <p:cSldViewPr>
      <p:cViewPr>
        <p:scale>
          <a:sx n="80" d="100"/>
          <a:sy n="80" d="100"/>
        </p:scale>
        <p:origin x="-594"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21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40CF315-B31B-48D0-9268-1BC0FBA3C351}" type="datetime1">
              <a:rPr lang="en-US"/>
              <a:pPr>
                <a:defRPr/>
              </a:pPr>
              <a:t>1/20/2011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C57DC2D-C0DA-46F3-AAC1-D4A9DE022E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110"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A6D7CB23-8830-4A9E-8DAF-C0EBAECF30DB}"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477E8E-F423-4DE9-AFDB-3D39F8A895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680314-850A-4DC1-BC63-87D9967ABD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C2D90D-5EB6-4AF2-9BF7-FFEFC1B8CDD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C00A49-2397-45FA-A909-E7AFEC69FE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4807FC-8E55-4E56-A0A5-2701AE5244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0E5AD0-40C9-40AB-B623-8050211D9D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577EEA-BD6F-4331-8B11-778B034D20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5ED5CCB-B88F-482E-916A-BD4BF76C89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F5818D-8435-459F-80FA-5DAA862BD4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CCD402-5D83-48B0-948B-9415585449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497CD8-A617-47CD-8CF8-631BBDFAC4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19D085-8D13-4C31-9373-165A95D465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81111BE-3438-4E04-B798-6831AF1E86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4400">
          <a:solidFill>
            <a:schemeClr val="tx2"/>
          </a:solidFill>
          <a:latin typeface="Arial" charset="0"/>
          <a:ea typeface="ＭＳ Ｐゴシック" pitchFamily="-108" charset="-128"/>
          <a:cs typeface="ＭＳ Ｐゴシック" pitchFamily="-108" charset="-128"/>
        </a:defRPr>
      </a:lvl2pPr>
      <a:lvl3pPr algn="ctr" rtl="0" eaLnBrk="0" fontAlgn="base" hangingPunct="0">
        <a:spcBef>
          <a:spcPct val="0"/>
        </a:spcBef>
        <a:spcAft>
          <a:spcPct val="0"/>
        </a:spcAft>
        <a:defRPr sz="4400">
          <a:solidFill>
            <a:schemeClr val="tx2"/>
          </a:solidFill>
          <a:latin typeface="Arial" charset="0"/>
          <a:ea typeface="ＭＳ Ｐゴシック" pitchFamily="-108" charset="-128"/>
          <a:cs typeface="ＭＳ Ｐゴシック" pitchFamily="-108" charset="-128"/>
        </a:defRPr>
      </a:lvl3pPr>
      <a:lvl4pPr algn="ctr" rtl="0" eaLnBrk="0" fontAlgn="base" hangingPunct="0">
        <a:spcBef>
          <a:spcPct val="0"/>
        </a:spcBef>
        <a:spcAft>
          <a:spcPct val="0"/>
        </a:spcAft>
        <a:defRPr sz="4400">
          <a:solidFill>
            <a:schemeClr val="tx2"/>
          </a:solidFill>
          <a:latin typeface="Arial" charset="0"/>
          <a:ea typeface="ＭＳ Ｐゴシック" pitchFamily="-108" charset="-128"/>
          <a:cs typeface="ＭＳ Ｐゴシック" pitchFamily="-108" charset="-128"/>
        </a:defRPr>
      </a:lvl4pPr>
      <a:lvl5pPr algn="ctr" rtl="0" eaLnBrk="0" fontAlgn="base" hangingPunct="0">
        <a:spcBef>
          <a:spcPct val="0"/>
        </a:spcBef>
        <a:spcAft>
          <a:spcPct val="0"/>
        </a:spcAft>
        <a:defRPr sz="4400">
          <a:solidFill>
            <a:schemeClr val="tx2"/>
          </a:solidFill>
          <a:latin typeface="Arial"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8" charset="-128"/>
          <a:cs typeface="ＭＳ Ｐゴシック" pitchFamily="-108"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4517583" cy="461665"/>
          </a:xfrm>
          <a:prstGeom prst="rect">
            <a:avLst/>
          </a:prstGeom>
          <a:noFill/>
          <a:ln w="9525">
            <a:noFill/>
            <a:miter lim="800000"/>
            <a:headEnd/>
            <a:tailEnd/>
          </a:ln>
        </p:spPr>
        <p:txBody>
          <a:bodyPr wrap="none">
            <a:spAutoFit/>
          </a:bodyPr>
          <a:lstStyle/>
          <a:p>
            <a:r>
              <a:rPr lang="en-US" sz="2400" dirty="0" smtClean="0"/>
              <a:t>Space Planning &amp; Management</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endParaRPr lang="en-US" sz="1050" dirty="0"/>
          </a:p>
          <a:p>
            <a:r>
              <a:rPr lang="en-US" sz="1050" dirty="0" smtClean="0"/>
              <a:t>Employ current understanding of potential of building stock (through undertaking building condition assessment and developing new standards for space management and scheduling) and use this as the basis for revising the campus master plan.  Objective is to increase space and building use efficiency to limit the need for new construction.  If growth rates experienced between 1980 and 2010 continue, CWRU is projected to add approximately 3.6 million new gross square footage by 2050.  If this growth was limited, the capital costs, operating expenses and associated energy expenses would be avoided</a:t>
            </a:r>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r>
              <a:rPr lang="en-US" sz="1050" dirty="0" smtClean="0">
                <a:ea typeface="+mn-ea"/>
              </a:rPr>
              <a:t>Draft specific Space Planning &amp; Management policy that outlines discrete steps and processes that need to be put into place to enable this abatement opportunity.  Define specific projects and objectives for the next X years.</a:t>
            </a: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128721"/>
        </p:xfrm>
        <a:graphic>
          <a:graphicData uri="http://schemas.openxmlformats.org/drawingml/2006/table">
            <a:tbl>
              <a:tblPr firstRow="1" bandRow="1">
                <a:tableStyleId>{5940675A-B579-460E-94D1-54222C63F5DA}</a:tableStyleId>
              </a:tblPr>
              <a:tblGrid>
                <a:gridCol w="1246909"/>
                <a:gridCol w="4239491"/>
              </a:tblGrid>
              <a:tr h="4572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kern="1200" dirty="0" smtClean="0">
                          <a:solidFill>
                            <a:schemeClr val="tx1"/>
                          </a:solidFill>
                          <a:latin typeface="+mn-lt"/>
                          <a:ea typeface="+mn-ea"/>
                          <a:cs typeface="+mn-cs"/>
                        </a:rPr>
                        <a:t>Incremental Cost of Renovations:  </a:t>
                      </a:r>
                      <a:r>
                        <a:rPr lang="en-US" sz="1050" kern="1200" dirty="0" smtClean="0">
                          <a:solidFill>
                            <a:schemeClr val="tx1"/>
                          </a:solidFill>
                          <a:latin typeface="+mn-lt"/>
                          <a:ea typeface="+mn-ea"/>
                          <a:cs typeface="+mn-cs"/>
                        </a:rPr>
                        <a:t>$</a:t>
                      </a:r>
                      <a:r>
                        <a:rPr lang="en-US" sz="1050" kern="1200" baseline="0" dirty="0" smtClean="0">
                          <a:solidFill>
                            <a:schemeClr val="tx1"/>
                          </a:solidFill>
                          <a:latin typeface="+mn-lt"/>
                          <a:ea typeface="+mn-ea"/>
                          <a:cs typeface="+mn-cs"/>
                        </a:rPr>
                        <a:t>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a:t>
                      </a:r>
                      <a:r>
                        <a:rPr lang="en-US" sz="1050" kern="1200" dirty="0" smtClean="0">
                          <a:solidFill>
                            <a:schemeClr val="tx1"/>
                          </a:solidFill>
                          <a:latin typeface="+mn-lt"/>
                          <a:ea typeface="+mn-ea"/>
                          <a:cs typeface="+mn-cs"/>
                        </a:rPr>
                        <a:t>2.84 / GSF Avoided Operating Cost</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54,000 MWh by 2050 </a:t>
                      </a:r>
                    </a:p>
                    <a:p>
                      <a:pPr marL="114300" indent="-114300" algn="l">
                        <a:buFont typeface="Arial" pitchFamily="34" charset="0"/>
                        <a:buChar char="•"/>
                      </a:pPr>
                      <a:r>
                        <a:rPr lang="en-US" sz="1050" baseline="0" dirty="0" smtClean="0"/>
                        <a:t>Reduce Steam Demand by 303,000 </a:t>
                      </a:r>
                      <a:r>
                        <a:rPr lang="en-US" sz="1050" baseline="0" dirty="0" err="1" smtClean="0"/>
                        <a:t>MMBtu</a:t>
                      </a:r>
                      <a:r>
                        <a:rPr lang="en-US" sz="1050" baseline="0" dirty="0" smtClean="0"/>
                        <a:t> by 2050 </a:t>
                      </a:r>
                    </a:p>
                    <a:p>
                      <a:pPr marL="114300" indent="-114300" algn="l">
                        <a:buFont typeface="Arial" pitchFamily="34" charset="0"/>
                        <a:buChar char="•"/>
                      </a:pPr>
                      <a:r>
                        <a:rPr lang="en-US" sz="1050" baseline="0" dirty="0" smtClean="0"/>
                        <a:t>Reduce CHW demand by 30,000 </a:t>
                      </a:r>
                      <a:r>
                        <a:rPr lang="en-US" sz="1050" baseline="0" dirty="0" err="1" smtClean="0"/>
                        <a:t>MMBtu</a:t>
                      </a:r>
                      <a:r>
                        <a:rPr lang="en-US" sz="1050" baseline="0" dirty="0" smtClean="0"/>
                        <a:t> by 2050</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Average Scope 2 Emissions by 74,000 MTCDE by 2050</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a:t>
                      </a:r>
                      <a:r>
                        <a:rPr lang="en-US" sz="1050" kern="1200" baseline="0" dirty="0" smtClean="0">
                          <a:solidFill>
                            <a:schemeClr val="tx1"/>
                          </a:solidFill>
                          <a:latin typeface="+mn-lt"/>
                          <a:ea typeface="+mn-ea"/>
                          <a:cs typeface="+mn-cs"/>
                        </a:rPr>
                        <a:t> ES</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575018" cy="461665"/>
          </a:xfrm>
          <a:prstGeom prst="rect">
            <a:avLst/>
          </a:prstGeom>
          <a:noFill/>
          <a:ln w="9525">
            <a:noFill/>
            <a:miter lim="800000"/>
            <a:headEnd/>
            <a:tailEnd/>
          </a:ln>
        </p:spPr>
        <p:txBody>
          <a:bodyPr wrap="none">
            <a:spAutoFit/>
          </a:bodyPr>
          <a:lstStyle/>
          <a:p>
            <a:r>
              <a:rPr lang="en-US" sz="2400" dirty="0" smtClean="0"/>
              <a:t>Combined Heat &amp; Power</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pPr algn="ctr"/>
            <a:r>
              <a:rPr lang="en-US" sz="1050" dirty="0" smtClean="0"/>
              <a:t>It is assumed that conversion  to Natural Gas fueled Combined Heat &amp; Power will take place in two phases.  Phase I will be the additional of two new natural gas boilers; Boiler 7 &amp; Boiler 8.   It is assumed that these two boilers will be on-line  at the beginning of calendar year 2014 and that the cost of these is already being incorporated into the CWRU rates.  Between now and when these boilers are online no changes will take place in the fuel mix used to produce steam at the </a:t>
            </a:r>
            <a:r>
              <a:rPr lang="en-US" sz="1050" dirty="0" err="1" smtClean="0"/>
              <a:t>MCCo</a:t>
            </a:r>
            <a:r>
              <a:rPr lang="en-US" sz="1050" dirty="0" smtClean="0"/>
              <a:t>.  Phase II will  consist of a full conversion to a combined heat &amp; power system. </a:t>
            </a:r>
            <a:endParaRPr lang="en-US" sz="1400" b="1" u="sng" dirty="0" smtClean="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3956738"/>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buFont typeface="Arial" pitchFamily="34" charset="0"/>
                        <a:buChar char="•"/>
                      </a:pPr>
                      <a:r>
                        <a:rPr lang="en-US" sz="1050" dirty="0" smtClean="0">
                          <a:solidFill>
                            <a:schemeClr val="tx1"/>
                          </a:solidFill>
                        </a:rPr>
                        <a:t>  Phase I:</a:t>
                      </a:r>
                      <a:r>
                        <a:rPr lang="en-US" sz="1050" baseline="0" dirty="0" smtClean="0">
                          <a:solidFill>
                            <a:schemeClr val="tx1"/>
                          </a:solidFill>
                        </a:rPr>
                        <a:t> Not valued for CAP, Phase II: $90MM (CHP), assumes that 40% to 45% MCCO load is attributable to CWRU and that same portion of cost will flow through to CWRU in rates adjustments.</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This</a:t>
                      </a:r>
                      <a:r>
                        <a:rPr lang="en-US" sz="1050" kern="1200" baseline="0" dirty="0" smtClean="0">
                          <a:solidFill>
                            <a:schemeClr val="tx1"/>
                          </a:solidFill>
                          <a:latin typeface="+mn-lt"/>
                          <a:ea typeface="+mn-ea"/>
                          <a:cs typeface="+mn-cs"/>
                        </a:rPr>
                        <a:t> analysis assumes that all avoided and incremental O&amp;M with the switch to CHP will flow proportionately through to CWRU</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a:t>
                      </a:r>
                      <a:r>
                        <a:rPr lang="en-US" sz="1050" baseline="0" dirty="0" smtClean="0"/>
                        <a:t> incremental change in CWRU demand for electricity, steam and chilled water associated with this initiative.</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Reduction in electricity purchased</a:t>
                      </a:r>
                      <a:r>
                        <a:rPr lang="en-US" sz="1050" kern="1200" baseline="0" dirty="0" smtClean="0">
                          <a:solidFill>
                            <a:schemeClr val="tx1"/>
                          </a:solidFill>
                          <a:latin typeface="+mn-lt"/>
                          <a:ea typeface="+mn-ea"/>
                          <a:cs typeface="+mn-cs"/>
                        </a:rPr>
                        <a:t> from the grid through </a:t>
                      </a:r>
                      <a:r>
                        <a:rPr lang="en-US" sz="1050" kern="1200" baseline="0" dirty="0" err="1" smtClean="0">
                          <a:solidFill>
                            <a:schemeClr val="tx1"/>
                          </a:solidFill>
                          <a:latin typeface="+mn-lt"/>
                          <a:ea typeface="+mn-ea"/>
                          <a:cs typeface="+mn-cs"/>
                        </a:rPr>
                        <a:t>MCCo</a:t>
                      </a:r>
                      <a:r>
                        <a:rPr lang="en-US" sz="1050" kern="1200" baseline="0" dirty="0" smtClean="0">
                          <a:solidFill>
                            <a:schemeClr val="tx1"/>
                          </a:solidFill>
                          <a:latin typeface="+mn-lt"/>
                          <a:ea typeface="+mn-ea"/>
                          <a:cs typeface="+mn-cs"/>
                        </a:rPr>
                        <a:t>, but CWRU will still purchase all electricity and steam from </a:t>
                      </a:r>
                      <a:r>
                        <a:rPr lang="en-US" sz="1050" kern="1200" baseline="0" dirty="0" err="1" smtClean="0">
                          <a:solidFill>
                            <a:schemeClr val="tx1"/>
                          </a:solidFill>
                          <a:latin typeface="+mn-lt"/>
                          <a:ea typeface="+mn-ea"/>
                          <a:cs typeface="+mn-cs"/>
                        </a:rPr>
                        <a:t>MCCo</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Average</a:t>
                      </a:r>
                      <a:r>
                        <a:rPr lang="en-US" sz="1050" kern="1200" baseline="0" dirty="0" smtClean="0">
                          <a:solidFill>
                            <a:schemeClr val="tx1"/>
                          </a:solidFill>
                          <a:latin typeface="+mn-lt"/>
                          <a:ea typeface="+mn-ea"/>
                          <a:cs typeface="+mn-cs"/>
                        </a:rPr>
                        <a:t> annual Scope 2 emission reductions: 65,000 MTCO2e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2016 (online)</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 years (reinvestment in renewal of plant after 20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1427">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2518446" cy="461665"/>
          </a:xfrm>
          <a:prstGeom prst="rect">
            <a:avLst/>
          </a:prstGeom>
          <a:noFill/>
          <a:ln w="9525">
            <a:noFill/>
            <a:miter lim="800000"/>
            <a:headEnd/>
            <a:tailEnd/>
          </a:ln>
        </p:spPr>
        <p:txBody>
          <a:bodyPr wrap="none">
            <a:spAutoFit/>
          </a:bodyPr>
          <a:lstStyle/>
          <a:p>
            <a:r>
              <a:rPr lang="en-US" sz="2400" dirty="0" smtClean="0"/>
              <a:t>Waste Reduction</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200" dirty="0" smtClean="0"/>
              <a:t>The campus will improve its recycling program to capture a greater proportion of materials already recycled and composted and to expand this program to include more materials.  This initiative will focus on the activities of three campus entities: residential life, dining and food service, and general campus maintenance.  There will be a reduction of 8% of solid waste-related emissions by 2017</a:t>
            </a:r>
            <a:r>
              <a:rPr lang="en-US" sz="1400" dirty="0" smtClean="0"/>
              <a:t>. </a:t>
            </a:r>
            <a:endParaRPr lang="en-US" sz="1200" dirty="0" smtClean="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9063" indent="-119063" algn="l">
                        <a:buFont typeface="Arial" pitchFamily="34" charset="0"/>
                        <a:buChar char="•"/>
                      </a:pPr>
                      <a:r>
                        <a:rPr lang="en-US" sz="1050" baseline="0" dirty="0" smtClean="0">
                          <a:solidFill>
                            <a:schemeClr val="tx1"/>
                          </a:solidFill>
                        </a:rPr>
                        <a:t> None</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dirty="0" smtClean="0">
                          <a:solidFill>
                            <a:schemeClr val="tx1"/>
                          </a:solidFill>
                        </a:rPr>
                        <a:t>$5,000/year</a:t>
                      </a:r>
                      <a:r>
                        <a:rPr lang="en-US" sz="1050" baseline="0" dirty="0" smtClean="0">
                          <a:solidFill>
                            <a:schemeClr val="tx1"/>
                          </a:solidFill>
                        </a:rPr>
                        <a:t> for community education</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3 Emissions by  205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2012</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Sasaki/</a:t>
                      </a:r>
                      <a:r>
                        <a:rPr lang="en-US" sz="1050" kern="1200" baseline="0" dirty="0" smtClean="0">
                          <a:solidFill>
                            <a:schemeClr val="tx1"/>
                          </a:solidFill>
                          <a:latin typeface="+mn-lt"/>
                          <a:ea typeface="+mn-ea"/>
                          <a:cs typeface="+mn-cs"/>
                        </a:rPr>
                        <a:t> CWRU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5170005" cy="461665"/>
          </a:xfrm>
          <a:prstGeom prst="rect">
            <a:avLst/>
          </a:prstGeom>
          <a:noFill/>
          <a:ln w="9525">
            <a:noFill/>
            <a:miter lim="800000"/>
            <a:headEnd/>
            <a:tailEnd/>
          </a:ln>
        </p:spPr>
        <p:txBody>
          <a:bodyPr wrap="none">
            <a:spAutoFit/>
          </a:bodyPr>
          <a:lstStyle/>
          <a:p>
            <a:r>
              <a:rPr lang="en-US" sz="2400" dirty="0" err="1" smtClean="0"/>
              <a:t>GeoExchange</a:t>
            </a:r>
            <a:r>
              <a:rPr lang="en-US" sz="2400" dirty="0" smtClean="0"/>
              <a:t> Heating and Cooling</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200" dirty="0" smtClean="0"/>
              <a:t>A </a:t>
            </a:r>
            <a:r>
              <a:rPr lang="en-US" sz="1200" dirty="0" err="1" smtClean="0"/>
              <a:t>geoexchange</a:t>
            </a:r>
            <a:r>
              <a:rPr lang="en-US" sz="1200" dirty="0" smtClean="0"/>
              <a:t> heating and cooling system will installed for 2 acres and 218 wells on CWRU campus property. This analysis assumes that the fields will be sited in close proximity to a balanced heating and cooling load with vertical wells of 300 linear feet. </a:t>
            </a:r>
            <a:r>
              <a:rPr lang="en-US" sz="1400" dirty="0" smtClean="0"/>
              <a:t>. </a:t>
            </a:r>
            <a:endParaRPr lang="en-US" sz="1200" dirty="0" smtClean="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a:t>
                      </a:r>
                      <a:r>
                        <a:rPr lang="en-US" sz="1050" baseline="0" dirty="0" smtClean="0">
                          <a:solidFill>
                            <a:schemeClr val="tx1"/>
                          </a:solidFill>
                        </a:rPr>
                        <a:t>$1,725,000 in 2018</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$30,0000</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Reduction in Natural Gas Demand by 23,000</a:t>
                      </a:r>
                      <a:r>
                        <a:rPr lang="en-US" sz="1050" baseline="0" dirty="0" smtClean="0"/>
                        <a:t> </a:t>
                      </a:r>
                      <a:r>
                        <a:rPr lang="en-US" sz="1050" baseline="0" dirty="0" err="1" smtClean="0"/>
                        <a:t>MMBtu</a:t>
                      </a:r>
                      <a:r>
                        <a:rPr lang="en-US" sz="1050" baseline="0" dirty="0" smtClean="0"/>
                        <a:t> </a:t>
                      </a:r>
                    </a:p>
                    <a:p>
                      <a:pPr marL="114300" indent="-114300" algn="l">
                        <a:buFont typeface="Arial" pitchFamily="34" charset="0"/>
                        <a:buChar char="•"/>
                      </a:pPr>
                      <a:r>
                        <a:rPr lang="en-US" sz="1050" baseline="0" dirty="0" smtClean="0"/>
                        <a:t>Increase in Electricity Demand by 1,000 MWh </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Source of 23,000</a:t>
                      </a:r>
                      <a:r>
                        <a:rPr lang="en-US" sz="1050" kern="1200" baseline="0" dirty="0" smtClean="0">
                          <a:solidFill>
                            <a:schemeClr val="tx1"/>
                          </a:solidFill>
                          <a:latin typeface="+mn-lt"/>
                          <a:ea typeface="+mn-ea"/>
                          <a:cs typeface="+mn-cs"/>
                        </a:rPr>
                        <a:t> </a:t>
                      </a:r>
                      <a:r>
                        <a:rPr lang="en-US" sz="1050" kern="1200" baseline="0" dirty="0" err="1" smtClean="0">
                          <a:solidFill>
                            <a:schemeClr val="tx1"/>
                          </a:solidFill>
                          <a:latin typeface="+mn-lt"/>
                          <a:ea typeface="+mn-ea"/>
                          <a:cs typeface="+mn-cs"/>
                        </a:rPr>
                        <a:t>MMBtu</a:t>
                      </a:r>
                      <a:r>
                        <a:rPr lang="en-US" sz="1050" kern="1200" baseline="0" dirty="0" smtClean="0">
                          <a:solidFill>
                            <a:schemeClr val="tx1"/>
                          </a:solidFill>
                          <a:latin typeface="+mn-lt"/>
                          <a:ea typeface="+mn-ea"/>
                          <a:cs typeface="+mn-cs"/>
                        </a:rPr>
                        <a:t> of Natural Gas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3 Emissions by  1,360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2020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30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731919" cy="461665"/>
          </a:xfrm>
          <a:prstGeom prst="rect">
            <a:avLst/>
          </a:prstGeom>
          <a:noFill/>
          <a:ln w="9525">
            <a:noFill/>
            <a:miter lim="800000"/>
            <a:headEnd/>
            <a:tailEnd/>
          </a:ln>
        </p:spPr>
        <p:txBody>
          <a:bodyPr wrap="none">
            <a:spAutoFit/>
          </a:bodyPr>
          <a:lstStyle/>
          <a:p>
            <a:r>
              <a:rPr lang="en-US" sz="2400" dirty="0" smtClean="0"/>
              <a:t>Solar Domestic Hot Water</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Solar thermal heating  is a commercially available technology that employs the radiation from the sun to heat water for domestic use.    This solar system is comprised of approximately 95 panels with a 3,000 gallon storage tank.  </a:t>
            </a:r>
            <a:r>
              <a:rPr lang="en-US" sz="1100" dirty="0" smtClean="0"/>
              <a:t>This assumes a </a:t>
            </a:r>
            <a:r>
              <a:rPr lang="en-US" sz="1100" dirty="0" smtClean="0"/>
              <a:t>solar domestic hot water system will be installed one residential building</a:t>
            </a:r>
            <a:r>
              <a:rPr lang="en-US" sz="1100" dirty="0" smtClean="0"/>
              <a:t>. (Sherman Hall - North </a:t>
            </a:r>
            <a:r>
              <a:rPr lang="en-US" sz="1100" dirty="0" smtClean="0"/>
              <a:t>Residential </a:t>
            </a:r>
            <a:r>
              <a:rPr lang="en-US" sz="1100" dirty="0" smtClean="0"/>
              <a:t>Campus </a:t>
            </a:r>
            <a:r>
              <a:rPr lang="en-US" sz="1100" dirty="0" smtClean="0"/>
              <a:t>).  Emerson/Veale is also a candidate, but has not been modeled.</a:t>
            </a:r>
            <a:endParaRPr lang="en-US" sz="1100" dirty="0" smtClean="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$61,000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Reduction in Steam by 391</a:t>
                      </a:r>
                      <a:r>
                        <a:rPr lang="en-US" sz="1050" baseline="0" dirty="0" smtClean="0"/>
                        <a:t> </a:t>
                      </a:r>
                      <a:r>
                        <a:rPr lang="en-US" sz="1050" baseline="0" dirty="0" err="1" smtClean="0"/>
                        <a:t>MMBtu</a:t>
                      </a:r>
                      <a:r>
                        <a:rPr lang="en-US" sz="1050" baseline="0" dirty="0" smtClean="0"/>
                        <a:t>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42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2012</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25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692858" cy="461665"/>
          </a:xfrm>
          <a:prstGeom prst="rect">
            <a:avLst/>
          </a:prstGeom>
          <a:noFill/>
          <a:ln w="9525">
            <a:noFill/>
            <a:miter lim="800000"/>
            <a:headEnd/>
            <a:tailEnd/>
          </a:ln>
        </p:spPr>
        <p:txBody>
          <a:bodyPr wrap="none">
            <a:spAutoFit/>
          </a:bodyPr>
          <a:lstStyle/>
          <a:p>
            <a:r>
              <a:rPr lang="en-US" sz="2400" dirty="0" smtClean="0"/>
              <a:t>Coal to Natural Gas Conversion @ Steam Plant</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Currently coal is combusted to produced steam. The university will pursue conversion of coal to natural gas, to be accomplished through the Medical Center Company. This measure proposes the conversion of  50% of coal combustion to a cleaner fuel of natural gas.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$61,000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 </a:t>
                      </a:r>
                      <a:endParaRPr lang="en-US" sz="1050"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a:t>
                      </a:r>
                      <a:r>
                        <a:rPr lang="en-US" sz="1050" kern="1200" baseline="0" dirty="0" smtClean="0">
                          <a:solidFill>
                            <a:schemeClr val="tx1"/>
                          </a:solidFill>
                          <a:latin typeface="+mn-lt"/>
                          <a:ea typeface="+mn-ea"/>
                          <a:cs typeface="+mn-cs"/>
                        </a:rPr>
                        <a:t> simply changing fuels to meet projected demand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3 Emissions by 24,100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2015</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CWRU</a:t>
                      </a:r>
                      <a:r>
                        <a:rPr lang="en-US" sz="1050" kern="1200" baseline="0" dirty="0" smtClean="0">
                          <a:solidFill>
                            <a:schemeClr val="tx1"/>
                          </a:solidFill>
                          <a:latin typeface="+mn-lt"/>
                          <a:ea typeface="+mn-ea"/>
                          <a:cs typeface="+mn-cs"/>
                        </a:rPr>
                        <a:t>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539752" cy="461665"/>
          </a:xfrm>
          <a:prstGeom prst="rect">
            <a:avLst/>
          </a:prstGeom>
          <a:noFill/>
          <a:ln w="9525">
            <a:noFill/>
            <a:miter lim="800000"/>
            <a:headEnd/>
            <a:tailEnd/>
          </a:ln>
        </p:spPr>
        <p:txBody>
          <a:bodyPr wrap="none">
            <a:spAutoFit/>
          </a:bodyPr>
          <a:lstStyle/>
          <a:p>
            <a:r>
              <a:rPr lang="en-US" sz="2400" dirty="0" smtClean="0"/>
              <a:t>Green Power Purchases</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$25.00 /MWh Premium per </a:t>
            </a:r>
            <a:r>
              <a:rPr lang="en-US" sz="1050" dirty="0" err="1" smtClean="0"/>
              <a:t>MWh</a:t>
            </a:r>
            <a:r>
              <a:rPr lang="en-US" sz="1050" dirty="0" smtClean="0"/>
              <a:t> .  Current placeholder assumption is 50,000 </a:t>
            </a:r>
            <a:r>
              <a:rPr lang="en-US" sz="1050" dirty="0" err="1" smtClean="0"/>
              <a:t>MWh</a:t>
            </a:r>
            <a:r>
              <a:rPr lang="en-US" sz="1050" dirty="0" smtClean="0"/>
              <a:t> (roughly 20%of the current electricity purchased by Case).</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buFont typeface="Arial" pitchFamily="34" charset="0"/>
                        <a:buChar char="•"/>
                      </a:pPr>
                      <a:r>
                        <a:rPr lang="en-US" sz="1050" baseline="0" dirty="0" smtClean="0">
                          <a:solidFill>
                            <a:schemeClr val="tx1"/>
                          </a:solidFill>
                        </a:rPr>
                        <a:t> </a:t>
                      </a:r>
                      <a:r>
                        <a:rPr lang="en-US" sz="1050" kern="1200" dirty="0" smtClean="0">
                          <a:solidFill>
                            <a:schemeClr val="tx1"/>
                          </a:solidFill>
                          <a:latin typeface="+mn-lt"/>
                          <a:ea typeface="+mn-ea"/>
                          <a:cs typeface="+mn-cs"/>
                        </a:rPr>
                        <a:t>$0 </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solidFill>
                            <a:schemeClr val="tx1"/>
                          </a:solidFill>
                        </a:rPr>
                        <a:t>Increase in annual  purchased electricity cost of $1,250,000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 </a:t>
                      </a:r>
                      <a:endParaRPr lang="en-US" sz="1050"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36,000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2015</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Displacement of 50,000 </a:t>
                      </a:r>
                      <a:r>
                        <a:rPr lang="en-US" sz="1050" kern="1200" baseline="0" dirty="0" err="1" smtClean="0">
                          <a:solidFill>
                            <a:schemeClr val="tx1"/>
                          </a:solidFill>
                          <a:latin typeface="+mn-lt"/>
                          <a:ea typeface="+mn-ea"/>
                          <a:cs typeface="+mn-cs"/>
                        </a:rPr>
                        <a:t>MWh</a:t>
                      </a:r>
                      <a:r>
                        <a:rPr lang="en-US" sz="1050" kern="1200" baseline="0" dirty="0" smtClean="0">
                          <a:solidFill>
                            <a:schemeClr val="tx1"/>
                          </a:solidFill>
                          <a:latin typeface="+mn-lt"/>
                          <a:ea typeface="+mn-ea"/>
                          <a:cs typeface="+mn-cs"/>
                        </a:rPr>
                        <a:t> (placeholder) with green electricity purchase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ES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542958" cy="461665"/>
          </a:xfrm>
          <a:prstGeom prst="rect">
            <a:avLst/>
          </a:prstGeom>
          <a:noFill/>
          <a:ln w="9525">
            <a:noFill/>
            <a:miter lim="800000"/>
            <a:headEnd/>
            <a:tailEnd/>
          </a:ln>
        </p:spPr>
        <p:txBody>
          <a:bodyPr wrap="none">
            <a:spAutoFit/>
          </a:bodyPr>
          <a:lstStyle/>
          <a:p>
            <a:r>
              <a:rPr lang="en-US" sz="2400" dirty="0" smtClean="0"/>
              <a:t>Unitary Chiller Upgrades</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This measure addresses the inefficiencies of older building level unitary chillers that can be replaced with higher efficiency systems.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2193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solidFill>
                            <a:schemeClr val="tx1"/>
                          </a:solidFill>
                        </a:rPr>
                        <a:t>2012</a:t>
                      </a:r>
                      <a:r>
                        <a:rPr lang="en-US" sz="1050" baseline="0" dirty="0" smtClean="0">
                          <a:solidFill>
                            <a:schemeClr val="tx1"/>
                          </a:solidFill>
                        </a:rPr>
                        <a:t> - $2,450,000 </a:t>
                      </a:r>
                    </a:p>
                    <a:p>
                      <a:pPr marL="114300" indent="-114300" algn="l">
                        <a:buFont typeface="Arial" pitchFamily="34" charset="0"/>
                        <a:buChar char="•"/>
                      </a:pPr>
                      <a:r>
                        <a:rPr lang="en-US" sz="1050" baseline="0" dirty="0" smtClean="0">
                          <a:solidFill>
                            <a:schemeClr val="tx1"/>
                          </a:solidFill>
                        </a:rPr>
                        <a:t>2013 - $2,775,000 </a:t>
                      </a:r>
                    </a:p>
                    <a:p>
                      <a:pPr marL="114300" indent="-114300" algn="l">
                        <a:buFont typeface="Arial" pitchFamily="34" charset="0"/>
                        <a:buChar char="•"/>
                      </a:pPr>
                      <a:r>
                        <a:rPr lang="en-US" sz="1050" baseline="0" dirty="0" smtClean="0">
                          <a:solidFill>
                            <a:schemeClr val="tx1"/>
                          </a:solidFill>
                        </a:rPr>
                        <a:t>2014 - $1,125,000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baseline="0" dirty="0" smtClean="0"/>
                        <a:t>Electricity reduction of between  1,280 and  3,400 MWh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baseline="0" dirty="0" smtClean="0">
                          <a:solidFill>
                            <a:schemeClr val="tx1"/>
                          </a:solidFill>
                          <a:latin typeface="+mn-lt"/>
                          <a:ea typeface="+mn-ea"/>
                          <a:cs typeface="+mn-cs"/>
                        </a:rPr>
                        <a:t>Reduce Scope 3 Emissions by 2,375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2012-2014</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75% Utilization Rate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CWRU</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808274" cy="461665"/>
          </a:xfrm>
          <a:prstGeom prst="rect">
            <a:avLst/>
          </a:prstGeom>
          <a:noFill/>
          <a:ln w="9525">
            <a:noFill/>
            <a:miter lim="800000"/>
            <a:headEnd/>
            <a:tailEnd/>
          </a:ln>
        </p:spPr>
        <p:txBody>
          <a:bodyPr wrap="none">
            <a:spAutoFit/>
          </a:bodyPr>
          <a:lstStyle/>
          <a:p>
            <a:r>
              <a:rPr lang="en-US" sz="2400" dirty="0" smtClean="0"/>
              <a:t>Green Power Purchases – </a:t>
            </a:r>
            <a:r>
              <a:rPr lang="en-US" sz="2400" dirty="0" err="1" smtClean="0"/>
              <a:t>MCCo</a:t>
            </a:r>
            <a:r>
              <a:rPr lang="en-US" sz="2400" dirty="0" smtClean="0"/>
              <a:t> Reserve Fund</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It is assumed that the University will pay a premium  of $0.005 for each kWh purchased through </a:t>
            </a:r>
            <a:r>
              <a:rPr lang="en-US" sz="1050" dirty="0" err="1" smtClean="0"/>
              <a:t>MCCo</a:t>
            </a:r>
            <a:r>
              <a:rPr lang="en-US" sz="1050" dirty="0" smtClean="0"/>
              <a:t>.  The revenue from this premium will be placed into a reserve fund  managed by </a:t>
            </a:r>
            <a:r>
              <a:rPr lang="en-US" sz="1050" dirty="0" err="1" smtClean="0"/>
              <a:t>MCCo</a:t>
            </a:r>
            <a:r>
              <a:rPr lang="en-US" sz="1050" dirty="0" smtClean="0"/>
              <a:t> until funds have accumulated sufficient to purchase a 2MW wind turbine and install it near Lake Erie.</a:t>
            </a:r>
            <a:r>
              <a:rPr lang="en-US" sz="1050" dirty="0"/>
              <a:t> </a:t>
            </a:r>
            <a:r>
              <a:rPr lang="en-US" sz="1050" dirty="0" smtClean="0"/>
              <a:t> It is assumed that this premium will continue for 10 years and that 6 MW of wind will be installed.  It is also assumed that savings from avoided electricity purchases from the grid will be reinvested into the reserve fund.</a:t>
            </a:r>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buFont typeface="Arial" pitchFamily="34" charset="0"/>
                        <a:buChar char="•"/>
                      </a:pPr>
                      <a:r>
                        <a:rPr lang="en-US" sz="1050" dirty="0" smtClean="0">
                          <a:solidFill>
                            <a:schemeClr val="tx1"/>
                          </a:solidFill>
                        </a:rPr>
                        <a:t>  $0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$640,000</a:t>
                      </a:r>
                      <a:r>
                        <a:rPr lang="en-US" sz="1050" kern="1200" baseline="0" dirty="0" smtClean="0">
                          <a:solidFill>
                            <a:schemeClr val="tx1"/>
                          </a:solidFill>
                          <a:latin typeface="+mn-lt"/>
                          <a:ea typeface="+mn-ea"/>
                          <a:cs typeface="+mn-cs"/>
                        </a:rPr>
                        <a:t> per year for 10 years</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 </a:t>
                      </a:r>
                      <a:endParaRPr lang="en-US" sz="1050"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By 2020 more than 9,000 </a:t>
                      </a:r>
                      <a:r>
                        <a:rPr lang="en-US" sz="1050" kern="1200" dirty="0" err="1" smtClean="0">
                          <a:solidFill>
                            <a:schemeClr val="tx1"/>
                          </a:solidFill>
                          <a:latin typeface="+mn-lt"/>
                          <a:ea typeface="+mn-ea"/>
                          <a:cs typeface="+mn-cs"/>
                        </a:rPr>
                        <a:t>MWh</a:t>
                      </a:r>
                      <a:r>
                        <a:rPr lang="en-US" sz="1050" kern="1200" dirty="0" smtClean="0">
                          <a:solidFill>
                            <a:schemeClr val="tx1"/>
                          </a:solidFill>
                          <a:latin typeface="+mn-lt"/>
                          <a:ea typeface="+mn-ea"/>
                          <a:cs typeface="+mn-cs"/>
                        </a:rPr>
                        <a:t> will be supplied</a:t>
                      </a:r>
                      <a:r>
                        <a:rPr lang="en-US" sz="1050" kern="1200" baseline="0" dirty="0" smtClean="0">
                          <a:solidFill>
                            <a:schemeClr val="tx1"/>
                          </a:solidFill>
                          <a:latin typeface="+mn-lt"/>
                          <a:ea typeface="+mn-ea"/>
                          <a:cs typeface="+mn-cs"/>
                        </a:rPr>
                        <a:t> by these wind turbines (assumes a 35% capacity factor)</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6,500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2011</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 years per turbine</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ES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916457" cy="461665"/>
          </a:xfrm>
          <a:prstGeom prst="rect">
            <a:avLst/>
          </a:prstGeom>
          <a:noFill/>
          <a:ln w="9525">
            <a:noFill/>
            <a:miter lim="800000"/>
            <a:headEnd/>
            <a:tailEnd/>
          </a:ln>
        </p:spPr>
        <p:txBody>
          <a:bodyPr wrap="none">
            <a:spAutoFit/>
          </a:bodyPr>
          <a:lstStyle/>
          <a:p>
            <a:r>
              <a:rPr lang="en-US" sz="2400" dirty="0" smtClean="0"/>
              <a:t>Rooftop Solar Photovoltaic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Solar photovoltaic panels use the sun’s radiation to create electricity.  This panels on CWRU campus would be tied directly into the campus electric grid. 572 kW of PV on campus buildings : 37 kW on Kelvin Smith Library and 525 kW on Parking Lot #61.</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3956738"/>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$4,243,000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endParaRPr lang="en-US" sz="1050" b="1"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Annual production</a:t>
                      </a:r>
                      <a:r>
                        <a:rPr lang="en-US" sz="1050" kern="1200" baseline="0" dirty="0" smtClean="0">
                          <a:solidFill>
                            <a:schemeClr val="tx1"/>
                          </a:solidFill>
                          <a:latin typeface="+mn-lt"/>
                          <a:ea typeface="+mn-ea"/>
                          <a:cs typeface="+mn-cs"/>
                        </a:rPr>
                        <a:t> of 700 MWh of electricity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498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2015</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25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55669">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748142" cy="461665"/>
          </a:xfrm>
          <a:prstGeom prst="rect">
            <a:avLst/>
          </a:prstGeom>
          <a:noFill/>
          <a:ln w="9525">
            <a:noFill/>
            <a:miter lim="800000"/>
            <a:headEnd/>
            <a:tailEnd/>
          </a:ln>
        </p:spPr>
        <p:txBody>
          <a:bodyPr wrap="none">
            <a:spAutoFit/>
          </a:bodyPr>
          <a:lstStyle/>
          <a:p>
            <a:r>
              <a:rPr lang="en-US" sz="2400" dirty="0" smtClean="0"/>
              <a:t>Central Chiller Expansion</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Multiple phases of connecting additional CWRU building to </a:t>
            </a:r>
            <a:r>
              <a:rPr lang="en-US" sz="1100" dirty="0" err="1" smtClean="0"/>
              <a:t>MCCo</a:t>
            </a:r>
            <a:r>
              <a:rPr lang="en-US" sz="1100" dirty="0" smtClean="0"/>
              <a:t> central plant are anticipated.  Phases I &amp; II are underway and will result in the Millis Loop and the Crawford loop being connected.  Phase III will result in the Nord Loop being connected.  Phase IV will result in Bingham being connected.  It is assumed that CWRU will be responsible for the “indoor work” and a portion of the soft costs and fees.  The rest of the costs will flow through to CWRU in the form of rate increases.</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3956738"/>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buFont typeface="Arial" pitchFamily="34" charset="0"/>
                        <a:buChar char="•"/>
                      </a:pPr>
                      <a:r>
                        <a:rPr lang="en-US" sz="1050" dirty="0" smtClean="0">
                          <a:solidFill>
                            <a:schemeClr val="tx1"/>
                          </a:solidFill>
                        </a:rPr>
                        <a:t>  Phases I &amp; II: $600K, Phase III: $1 million, Phase</a:t>
                      </a:r>
                      <a:r>
                        <a:rPr lang="en-US" sz="1050" baseline="0" dirty="0" smtClean="0">
                          <a:solidFill>
                            <a:schemeClr val="tx1"/>
                          </a:solidFill>
                        </a:rPr>
                        <a:t> IV: $500K</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Rate increases:  Phases I &amp; II: $0.013 /</a:t>
                      </a:r>
                      <a:r>
                        <a:rPr lang="en-US" sz="1050" kern="1200" baseline="0" dirty="0" smtClean="0">
                          <a:solidFill>
                            <a:schemeClr val="tx1"/>
                          </a:solidFill>
                          <a:latin typeface="+mn-lt"/>
                          <a:ea typeface="+mn-ea"/>
                          <a:cs typeface="+mn-cs"/>
                        </a:rPr>
                        <a:t> ton-hr, Phase III: TBD,  Phase IV: TBD</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b="1" baseline="0" dirty="0" smtClean="0"/>
                        <a:t>None</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Avoided purchased</a:t>
                      </a:r>
                      <a:r>
                        <a:rPr lang="en-US" sz="1050" kern="1200" baseline="0" dirty="0" smtClean="0">
                          <a:solidFill>
                            <a:schemeClr val="tx1"/>
                          </a:solidFill>
                          <a:latin typeface="+mn-lt"/>
                          <a:ea typeface="+mn-ea"/>
                          <a:cs typeface="+mn-cs"/>
                        </a:rPr>
                        <a:t> electricity: XX </a:t>
                      </a:r>
                      <a:r>
                        <a:rPr lang="en-US" sz="1050" kern="1200" baseline="0" dirty="0" err="1" smtClean="0">
                          <a:solidFill>
                            <a:schemeClr val="tx1"/>
                          </a:solidFill>
                          <a:latin typeface="+mn-lt"/>
                          <a:ea typeface="+mn-ea"/>
                          <a:cs typeface="+mn-cs"/>
                        </a:rPr>
                        <a:t>MWh</a:t>
                      </a:r>
                      <a:r>
                        <a:rPr lang="en-US" sz="1050" kern="1200" baseline="0" dirty="0" smtClean="0">
                          <a:solidFill>
                            <a:schemeClr val="tx1"/>
                          </a:solidFill>
                          <a:latin typeface="+mn-lt"/>
                          <a:ea typeface="+mn-ea"/>
                          <a:cs typeface="+mn-cs"/>
                        </a:rPr>
                        <a:t> / year</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XXX MTCDE /</a:t>
                      </a:r>
                      <a:r>
                        <a:rPr lang="en-US" sz="1050" kern="1200" baseline="0" dirty="0" smtClean="0">
                          <a:solidFill>
                            <a:schemeClr val="tx1"/>
                          </a:solidFill>
                          <a:latin typeface="+mn-lt"/>
                          <a:ea typeface="+mn-ea"/>
                          <a:cs typeface="+mn-cs"/>
                        </a:rPr>
                        <a:t> Year</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2011</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55669">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2872581" cy="461665"/>
          </a:xfrm>
          <a:prstGeom prst="rect">
            <a:avLst/>
          </a:prstGeom>
          <a:noFill/>
          <a:ln w="9525">
            <a:noFill/>
            <a:miter lim="800000"/>
            <a:headEnd/>
            <a:tailEnd/>
          </a:ln>
        </p:spPr>
        <p:txBody>
          <a:bodyPr wrap="none">
            <a:spAutoFit/>
          </a:bodyPr>
          <a:lstStyle/>
          <a:p>
            <a:r>
              <a:rPr lang="en-US" sz="2400" dirty="0" smtClean="0"/>
              <a:t>Reduced Air Travel</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This option impacts 20% of air travel.  The first 5 years will see a reduction of 10% of emissions associated with the 20% impacted air travel. Within 10 years, the above amount will be reduced by 15%. The increase use of </a:t>
            </a:r>
            <a:r>
              <a:rPr lang="en-US" sz="1100" dirty="0" err="1" smtClean="0"/>
              <a:t>telepresense</a:t>
            </a:r>
            <a:r>
              <a:rPr lang="en-US" sz="1100" dirty="0" smtClean="0"/>
              <a:t> will move this objective forward. </a:t>
            </a:r>
            <a:endParaRPr lang="en-US" sz="1100" dirty="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97394"/>
        </p:xfrm>
        <a:graphic>
          <a:graphicData uri="http://schemas.openxmlformats.org/drawingml/2006/table">
            <a:tbl>
              <a:tblPr firstRow="1" bandRow="1">
                <a:tableStyleId>{5940675A-B579-460E-94D1-54222C63F5DA}</a:tableStyleId>
              </a:tblPr>
              <a:tblGrid>
                <a:gridCol w="1246909"/>
                <a:gridCol w="4239491"/>
              </a:tblGrid>
              <a:tr h="444175">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solidFill>
                            <a:schemeClr val="tx1"/>
                          </a:solidFill>
                        </a:rPr>
                        <a:t>No Capital</a:t>
                      </a:r>
                      <a:r>
                        <a:rPr lang="en-US" sz="1050" baseline="0" dirty="0" smtClean="0">
                          <a:solidFill>
                            <a:schemeClr val="tx1"/>
                          </a:solidFill>
                        </a:rPr>
                        <a:t> Costs</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8204">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baseline="0" dirty="0" smtClean="0">
                          <a:solidFill>
                            <a:schemeClr val="tx1"/>
                          </a:solidFill>
                          <a:latin typeface="+mn-lt"/>
                          <a:ea typeface="+mn-ea"/>
                          <a:cs typeface="+mn-cs"/>
                        </a:rPr>
                        <a:t>$220.07: Air travel cost per GHG emitted </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baseline="0" dirty="0" smtClean="0">
                          <a:solidFill>
                            <a:schemeClr val="tx1"/>
                          </a:solidFill>
                          <a:latin typeface="+mn-lt"/>
                          <a:ea typeface="+mn-ea"/>
                          <a:cs typeface="+mn-cs"/>
                        </a:rPr>
                        <a:t>$2,770,540: Avoided Operating Costs over life of project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solidFill>
                            <a:schemeClr val="tx1"/>
                          </a:solidFill>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Reduction of Scope 3 Emissions</a:t>
                      </a:r>
                      <a:r>
                        <a:rPr lang="en-US" sz="1050" kern="1200" baseline="0" dirty="0" smtClean="0">
                          <a:solidFill>
                            <a:schemeClr val="tx1"/>
                          </a:solidFill>
                          <a:latin typeface="+mn-lt"/>
                          <a:ea typeface="+mn-ea"/>
                          <a:cs typeface="+mn-cs"/>
                        </a:rPr>
                        <a:t> by </a:t>
                      </a:r>
                      <a:r>
                        <a:rPr lang="en-US" sz="1050" kern="1200" dirty="0" smtClean="0">
                          <a:solidFill>
                            <a:schemeClr val="tx1"/>
                          </a:solidFill>
                          <a:latin typeface="+mn-lt"/>
                          <a:ea typeface="+mn-ea"/>
                          <a:cs typeface="+mn-cs"/>
                        </a:rPr>
                        <a:t>850</a:t>
                      </a:r>
                      <a:r>
                        <a:rPr lang="en-US" sz="1050" kern="1200" baseline="0" dirty="0" smtClean="0">
                          <a:solidFill>
                            <a:schemeClr val="tx1"/>
                          </a:solidFill>
                          <a:latin typeface="+mn-lt"/>
                          <a:ea typeface="+mn-ea"/>
                          <a:cs typeface="+mn-cs"/>
                        </a:rPr>
                        <a:t> MTCDE/ year</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$6,132,510: </a:t>
                      </a:r>
                      <a:r>
                        <a:rPr lang="en-US" sz="1050" kern="1200" baseline="0" dirty="0" smtClean="0">
                          <a:solidFill>
                            <a:schemeClr val="tx1"/>
                          </a:solidFill>
                          <a:latin typeface="+mn-lt"/>
                          <a:ea typeface="+mn-ea"/>
                          <a:cs typeface="+mn-cs"/>
                        </a:rPr>
                        <a:t>Total Air Travel Cost (2009) </a:t>
                      </a:r>
                    </a:p>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$220.07: Air travel cost per GHG emitted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Sasaki,</a:t>
                      </a:r>
                      <a:r>
                        <a:rPr lang="en-US" sz="1050" kern="1200" baseline="0" dirty="0" smtClean="0">
                          <a:solidFill>
                            <a:schemeClr val="tx1"/>
                          </a:solidFill>
                          <a:latin typeface="+mn-lt"/>
                          <a:ea typeface="+mn-ea"/>
                          <a:cs typeface="+mn-cs"/>
                        </a:rPr>
                        <a:t> CWRU</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1829347" cy="461665"/>
          </a:xfrm>
          <a:prstGeom prst="rect">
            <a:avLst/>
          </a:prstGeom>
          <a:noFill/>
          <a:ln w="9525">
            <a:noFill/>
            <a:miter lim="800000"/>
            <a:headEnd/>
            <a:tailEnd/>
          </a:ln>
        </p:spPr>
        <p:txBody>
          <a:bodyPr wrap="none">
            <a:spAutoFit/>
          </a:bodyPr>
          <a:lstStyle/>
          <a:p>
            <a:r>
              <a:rPr lang="en-US" sz="2400" dirty="0" smtClean="0"/>
              <a:t>Dish </a:t>
            </a:r>
            <a:r>
              <a:rPr lang="en-US" sz="2400" dirty="0" err="1" smtClean="0"/>
              <a:t>Stirling</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A </a:t>
            </a:r>
            <a:r>
              <a:rPr lang="en-US" sz="1050" dirty="0" err="1" smtClean="0"/>
              <a:t>Stirling</a:t>
            </a:r>
            <a:r>
              <a:rPr lang="en-US" sz="1050" dirty="0" smtClean="0"/>
              <a:t> engine is placed at the focal point of a large dish mirrors. 1000 kW nameplate capacity. </a:t>
            </a:r>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3956738"/>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$3,014,000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$140,000/year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b="0" baseline="0" dirty="0" smtClean="0"/>
                        <a:t>Reduction of electricity by 762,000 kWh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405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2015</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25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55669">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8.7% capacity factory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1470274" cy="461665"/>
          </a:xfrm>
          <a:prstGeom prst="rect">
            <a:avLst/>
          </a:prstGeom>
          <a:noFill/>
          <a:ln w="9525">
            <a:noFill/>
            <a:miter lim="800000"/>
            <a:headEnd/>
            <a:tailEnd/>
          </a:ln>
        </p:spPr>
        <p:txBody>
          <a:bodyPr wrap="none">
            <a:spAutoFit/>
          </a:bodyPr>
          <a:lstStyle/>
          <a:p>
            <a:r>
              <a:rPr lang="en-US" sz="2400" dirty="0" smtClean="0"/>
              <a:t>Parabolic</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890 kW nameplate capacity. </a:t>
            </a:r>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3956738"/>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$8,000,000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$140,000/year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b="0" baseline="0" dirty="0" smtClean="0"/>
                        <a:t>Reduction of electricity by 865,000 kWh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405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2020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25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55669">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8.7% capacity factory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2100255" cy="461665"/>
          </a:xfrm>
          <a:prstGeom prst="rect">
            <a:avLst/>
          </a:prstGeom>
          <a:noFill/>
          <a:ln w="9525">
            <a:noFill/>
            <a:miter lim="800000"/>
            <a:headEnd/>
            <a:tailEnd/>
          </a:ln>
        </p:spPr>
        <p:txBody>
          <a:bodyPr wrap="none">
            <a:spAutoFit/>
          </a:bodyPr>
          <a:lstStyle/>
          <a:p>
            <a:r>
              <a:rPr lang="en-US" sz="2400" dirty="0" smtClean="0"/>
              <a:t>On-Site Wind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The university will continue its collaboration with industry relative to wind energy generation.  This includes research and a plan to install three wind turbines on or near campus.  These will support university needs and provide local companies to test and launch commercialization of their wind energy- related technologies. Currently modeled is a 100 kW wind turbine on campus with an assumed capacity factor of  20%.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smtClean="0">
              <a:ea typeface="+mn-ea"/>
            </a:endParaRPr>
          </a:p>
          <a:p>
            <a:pPr>
              <a:defRPr/>
            </a:pPr>
            <a:r>
              <a:rPr lang="en-US" sz="1100" dirty="0" smtClean="0">
                <a:ea typeface="+mn-ea"/>
              </a:rPr>
              <a:t>Reinvest in plant after useful life? At what cost?</a:t>
            </a:r>
            <a:endParaRPr lang="en-US" sz="1100" dirty="0">
              <a:ea typeface="+mn-ea"/>
            </a:endParaRPr>
          </a:p>
          <a:p>
            <a:pPr>
              <a:buSzPct val="100000"/>
            </a:pPr>
            <a:r>
              <a:rPr lang="en-US" sz="1100" dirty="0">
                <a:ea typeface="+mn-ea"/>
              </a:rPr>
              <a:t> </a:t>
            </a:r>
            <a:r>
              <a:rPr lang="en-US" sz="1100" dirty="0" smtClean="0">
                <a:ea typeface="+mn-ea"/>
              </a:rPr>
              <a:t>Hold cost per </a:t>
            </a:r>
            <a:r>
              <a:rPr lang="en-US" sz="1100" dirty="0" err="1" smtClean="0">
                <a:ea typeface="+mn-ea"/>
              </a:rPr>
              <a:t>kwh</a:t>
            </a:r>
            <a:r>
              <a:rPr lang="en-US" sz="1100" dirty="0" smtClean="0">
                <a:ea typeface="+mn-ea"/>
              </a:rPr>
              <a:t> constant? Or increase?</a:t>
            </a:r>
            <a:endParaRPr lang="en-US" sz="11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2880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$100,000 </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 </a:t>
                      </a:r>
                      <a:endParaRPr lang="en-US" sz="1050"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Annual production</a:t>
                      </a:r>
                      <a:r>
                        <a:rPr lang="en-US" sz="1050" kern="1200" baseline="0" dirty="0" smtClean="0">
                          <a:solidFill>
                            <a:schemeClr val="tx1"/>
                          </a:solidFill>
                          <a:latin typeface="+mn-lt"/>
                          <a:ea typeface="+mn-ea"/>
                          <a:cs typeface="+mn-cs"/>
                        </a:rPr>
                        <a:t> of 175 MWh of electricity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2Emissions by 125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2011</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 years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CWRU</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5871159" cy="461665"/>
          </a:xfrm>
          <a:prstGeom prst="rect">
            <a:avLst/>
          </a:prstGeom>
          <a:noFill/>
          <a:ln w="9525">
            <a:noFill/>
            <a:miter lim="800000"/>
            <a:headEnd/>
            <a:tailEnd/>
          </a:ln>
        </p:spPr>
        <p:txBody>
          <a:bodyPr wrap="none">
            <a:spAutoFit/>
          </a:bodyPr>
          <a:lstStyle/>
          <a:p>
            <a:r>
              <a:rPr lang="en-US" sz="2400" dirty="0" smtClean="0"/>
              <a:t>Reduced Automobile Reliance Strategies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Analyze and implement programs to reduce carbon associated with university commuting travel.  This includes shifting to human-powered and mass transit and reducing work week and work-at-home opportunities.  This will reduce the number of parking permits on campus.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a:t>
            </a:r>
            <a:r>
              <a:rPr lang="en-US" sz="1050" dirty="0" smtClean="0"/>
              <a:t>10-20 </a:t>
            </a:r>
            <a:endParaRPr lang="en-US" sz="1050" dirty="0"/>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smtClean="0">
              <a:ea typeface="+mn-ea"/>
            </a:endParaRPr>
          </a:p>
          <a:p>
            <a:pPr>
              <a:defRPr/>
            </a:pPr>
            <a:r>
              <a:rPr lang="en-US" sz="1100" dirty="0" smtClean="0">
                <a:ea typeface="+mn-ea"/>
              </a:rPr>
              <a:t>Reinvest in plant after useful life? At what cost?</a:t>
            </a:r>
          </a:p>
          <a:p>
            <a:pPr>
              <a:defRPr/>
            </a:pPr>
            <a:endParaRPr lang="en-US" sz="1100" dirty="0">
              <a:ea typeface="+mn-ea"/>
            </a:endParaRPr>
          </a:p>
          <a:p>
            <a:pPr>
              <a:buSzPct val="100000"/>
            </a:pPr>
            <a:r>
              <a:rPr lang="en-US" sz="1100" dirty="0">
                <a:ea typeface="+mn-ea"/>
              </a:rPr>
              <a:t> </a:t>
            </a:r>
            <a:r>
              <a:rPr lang="en-US" sz="1100" dirty="0" smtClean="0">
                <a:ea typeface="+mn-ea"/>
              </a:rPr>
              <a:t>Hold cost per </a:t>
            </a:r>
            <a:r>
              <a:rPr lang="en-US" sz="1100" dirty="0" err="1" smtClean="0">
                <a:ea typeface="+mn-ea"/>
              </a:rPr>
              <a:t>kwh</a:t>
            </a:r>
            <a:r>
              <a:rPr lang="en-US" sz="1100" dirty="0" smtClean="0">
                <a:ea typeface="+mn-ea"/>
              </a:rPr>
              <a:t> constant? Or increase?</a:t>
            </a:r>
            <a:endParaRPr lang="en-US" sz="11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59287"/>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baseline="0" dirty="0" smtClean="0">
                          <a:solidFill>
                            <a:schemeClr val="tx1"/>
                          </a:solidFill>
                        </a:rPr>
                        <a:t> $100,000 years 1-5 </a:t>
                      </a:r>
                    </a:p>
                    <a:p>
                      <a:pPr algn="l"/>
                      <a:r>
                        <a:rPr lang="en-US" sz="1050" baseline="0" dirty="0" smtClean="0">
                          <a:solidFill>
                            <a:schemeClr val="tx1"/>
                          </a:solidFill>
                        </a:rPr>
                        <a:t>$150,000 years 6-10</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Energy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None </a:t>
                      </a:r>
                      <a:endParaRPr lang="en-US" sz="1050" baseline="0" dirty="0" smtClean="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Energy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Annual production</a:t>
                      </a:r>
                      <a:r>
                        <a:rPr lang="en-US" sz="1050" kern="1200" baseline="0" dirty="0" smtClean="0">
                          <a:solidFill>
                            <a:schemeClr val="tx1"/>
                          </a:solidFill>
                          <a:latin typeface="+mn-lt"/>
                          <a:ea typeface="+mn-ea"/>
                          <a:cs typeface="+mn-cs"/>
                        </a:rPr>
                        <a:t> of 175 MWh of electricity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3 Emissions by 1,600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2020</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ES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4389728" cy="461665"/>
          </a:xfrm>
          <a:prstGeom prst="rect">
            <a:avLst/>
          </a:prstGeom>
          <a:noFill/>
          <a:ln w="9525">
            <a:noFill/>
            <a:miter lim="800000"/>
            <a:headEnd/>
            <a:tailEnd/>
          </a:ln>
        </p:spPr>
        <p:txBody>
          <a:bodyPr wrap="none">
            <a:spAutoFit/>
          </a:bodyPr>
          <a:lstStyle/>
          <a:p>
            <a:r>
              <a:rPr lang="en-US" sz="2400" dirty="0" smtClean="0"/>
              <a:t>Green Information Technology</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The university will explore means of transitioning to centralized energy management, including the integration of asset and power management software campus-wide. This will enable energy reductions through centralized IT management.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a:t>
            </a:r>
            <a:r>
              <a:rPr lang="en-US" sz="1400" b="1" u="sng" dirty="0" smtClean="0">
                <a:ea typeface="+mn-ea"/>
              </a:rPr>
              <a:t>Opportunities</a:t>
            </a:r>
          </a:p>
          <a:p>
            <a:pPr algn="ctr">
              <a:defRPr/>
            </a:pPr>
            <a:endParaRPr lang="en-US" sz="1400" dirty="0">
              <a:ea typeface="+mn-ea"/>
            </a:endParaRP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097394"/>
        </p:xfrm>
        <a:graphic>
          <a:graphicData uri="http://schemas.openxmlformats.org/drawingml/2006/table">
            <a:tbl>
              <a:tblPr firstRow="1" bandRow="1">
                <a:tableStyleId>{5940675A-B579-460E-94D1-54222C63F5DA}</a:tableStyleId>
              </a:tblPr>
              <a:tblGrid>
                <a:gridCol w="1246909"/>
                <a:gridCol w="4239491"/>
              </a:tblGrid>
              <a:tr h="444175">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solidFill>
                            <a:schemeClr val="tx1"/>
                          </a:solidFill>
                        </a:rPr>
                        <a:t>$28,000,</a:t>
                      </a:r>
                      <a:r>
                        <a:rPr lang="en-US" sz="1050" baseline="0" dirty="0" smtClean="0">
                          <a:solidFill>
                            <a:schemeClr val="tx1"/>
                          </a:solidFill>
                        </a:rPr>
                        <a:t> spent over  3 </a:t>
                      </a:r>
                      <a:r>
                        <a:rPr lang="en-US" sz="1050" baseline="0" dirty="0" smtClean="0">
                          <a:solidFill>
                            <a:schemeClr val="tx1"/>
                          </a:solidFill>
                        </a:rPr>
                        <a:t>years for software and implementation.</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8204">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dirty="0" smtClean="0">
                          <a:solidFill>
                            <a:schemeClr val="tx1"/>
                          </a:solidFill>
                          <a:latin typeface="+mn-lt"/>
                          <a:ea typeface="+mn-ea"/>
                          <a:cs typeface="+mn-cs"/>
                        </a:rPr>
                        <a:t>$1.50 per computer/per</a:t>
                      </a:r>
                      <a:r>
                        <a:rPr lang="en-US" sz="1050" kern="1200" baseline="0" dirty="0" smtClean="0">
                          <a:solidFill>
                            <a:schemeClr val="tx1"/>
                          </a:solidFill>
                          <a:latin typeface="+mn-lt"/>
                          <a:ea typeface="+mn-ea"/>
                          <a:cs typeface="+mn-cs"/>
                        </a:rPr>
                        <a:t> year </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50" kern="1200" baseline="0" dirty="0" smtClean="0">
                          <a:solidFill>
                            <a:schemeClr val="tx1"/>
                          </a:solidFill>
                          <a:latin typeface="+mn-lt"/>
                          <a:ea typeface="+mn-ea"/>
                          <a:cs typeface="+mn-cs"/>
                        </a:rPr>
                        <a:t>14,000 computers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solidFill>
                            <a:schemeClr val="tx1"/>
                          </a:solidFill>
                        </a:rPr>
                        <a:t>Reduction in Electricity by 8,230</a:t>
                      </a:r>
                      <a:r>
                        <a:rPr lang="en-US" sz="1050" baseline="0" dirty="0" smtClean="0">
                          <a:solidFill>
                            <a:schemeClr val="tx1"/>
                          </a:solidFill>
                        </a:rPr>
                        <a:t> MWh per year</a:t>
                      </a:r>
                      <a:endParaRPr lang="en-US" sz="1050" dirty="0" smtClean="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Reduction of Scope 2 emissions</a:t>
                      </a:r>
                      <a:r>
                        <a:rPr lang="en-US" sz="1050" kern="1200" baseline="0" dirty="0" smtClean="0">
                          <a:solidFill>
                            <a:schemeClr val="tx1"/>
                          </a:solidFill>
                          <a:latin typeface="+mn-lt"/>
                          <a:ea typeface="+mn-ea"/>
                          <a:cs typeface="+mn-cs"/>
                        </a:rPr>
                        <a:t> by 5,855 MTCDE/ year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12703">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a:t>
                      </a:r>
                      <a:r>
                        <a:rPr lang="en-US" sz="1050" kern="1200" baseline="0" dirty="0" smtClean="0">
                          <a:solidFill>
                            <a:schemeClr val="tx1"/>
                          </a:solidFill>
                          <a:latin typeface="+mn-lt"/>
                          <a:ea typeface="+mn-ea"/>
                          <a:cs typeface="+mn-cs"/>
                        </a:rPr>
                        <a:t> CWRU (Jeff Gumpf)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123792" cy="461665"/>
          </a:xfrm>
          <a:prstGeom prst="rect">
            <a:avLst/>
          </a:prstGeom>
          <a:noFill/>
          <a:ln w="9525">
            <a:noFill/>
            <a:miter lim="800000"/>
            <a:headEnd/>
            <a:tailEnd/>
          </a:ln>
        </p:spPr>
        <p:txBody>
          <a:bodyPr wrap="none">
            <a:spAutoFit/>
          </a:bodyPr>
          <a:lstStyle/>
          <a:p>
            <a:r>
              <a:rPr lang="en-US" sz="2400" dirty="0" smtClean="0"/>
              <a:t>Short-term Energy Conservation Measures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The university will implement its already-developed program for installing campus-wide energy conservation measures.</a:t>
            </a:r>
          </a:p>
          <a:p>
            <a:endParaRPr lang="en-US" sz="1050" dirty="0" smtClean="0"/>
          </a:p>
          <a:p>
            <a:r>
              <a:rPr lang="en-US" sz="1050" dirty="0" smtClean="0"/>
              <a:t>This measure targets the lowest hanging fruit of energy conservation potential.  These ECM’s have the shortest payback times, often under 2 years. </a:t>
            </a:r>
            <a:endParaRPr lang="en-US" sz="1050" dirty="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11" name="Table 10"/>
          <p:cNvGraphicFramePr>
            <a:graphicFrameLocks noGrp="1"/>
          </p:cNvGraphicFramePr>
          <p:nvPr/>
        </p:nvGraphicFramePr>
        <p:xfrm>
          <a:off x="304800" y="2590800"/>
          <a:ext cx="5562600" cy="4119463"/>
        </p:xfrm>
        <a:graphic>
          <a:graphicData uri="http://schemas.openxmlformats.org/drawingml/2006/table">
            <a:tbl>
              <a:tblPr firstRow="1" bandRow="1">
                <a:tableStyleId>{5940675A-B579-460E-94D1-54222C63F5DA}</a:tableStyleId>
              </a:tblPr>
              <a:tblGrid>
                <a:gridCol w="1264227"/>
                <a:gridCol w="4298373"/>
              </a:tblGrid>
              <a:tr h="441768">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kern="1200" dirty="0" smtClean="0">
                          <a:solidFill>
                            <a:schemeClr val="tx1"/>
                          </a:solidFill>
                          <a:latin typeface="+mn-lt"/>
                          <a:ea typeface="+mn-ea"/>
                          <a:cs typeface="+mn-cs"/>
                        </a:rPr>
                        <a:t>$1,950,000</a:t>
                      </a:r>
                      <a:r>
                        <a:rPr lang="en-US" sz="1050" kern="1200" baseline="0" dirty="0" smtClean="0">
                          <a:solidFill>
                            <a:schemeClr val="tx1"/>
                          </a:solidFill>
                          <a:latin typeface="+mn-lt"/>
                          <a:ea typeface="+mn-ea"/>
                          <a:cs typeface="+mn-cs"/>
                        </a:rPr>
                        <a:t> spent over 5 years (~$390,000/year) </a:t>
                      </a:r>
                      <a:endParaRPr lang="en-US" sz="1050" dirty="0">
                        <a:solidFill>
                          <a:srgbClr val="FF0000"/>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75">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$25,350,000 Incremental fuel savings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52210">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6,500 MWh per year</a:t>
                      </a:r>
                    </a:p>
                    <a:p>
                      <a:pPr marL="114300" indent="-114300" algn="l">
                        <a:buFont typeface="Arial" pitchFamily="34" charset="0"/>
                        <a:buChar char="•"/>
                      </a:pPr>
                      <a:r>
                        <a:rPr lang="en-US" sz="1050" baseline="0" dirty="0" smtClean="0"/>
                        <a:t>Reduce Natural Gas Demand by 56,300 </a:t>
                      </a:r>
                      <a:r>
                        <a:rPr lang="en-US" sz="1050" baseline="0" dirty="0" err="1" smtClean="0"/>
                        <a:t>klb</a:t>
                      </a:r>
                      <a:r>
                        <a:rPr lang="en-US" sz="1050" baseline="0" dirty="0" smtClean="0"/>
                        <a:t> per year </a:t>
                      </a:r>
                    </a:p>
                    <a:p>
                      <a:pPr marL="114300" indent="-114300" algn="l">
                        <a:buFont typeface="Arial" pitchFamily="34" charset="0"/>
                        <a:buChar char="•"/>
                      </a:pPr>
                      <a:r>
                        <a:rPr lang="en-US" sz="1050" baseline="0" dirty="0" smtClean="0"/>
                        <a:t>Reduce CHW demand by 1,336,000 ton-hrs per year</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13,700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0693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2011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294512">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5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 CWRU</a:t>
                      </a:r>
                      <a:r>
                        <a:rPr lang="en-US" sz="1050" kern="1200" baseline="0" dirty="0" smtClean="0">
                          <a:solidFill>
                            <a:schemeClr val="tx1"/>
                          </a:solidFill>
                          <a:latin typeface="+mn-lt"/>
                          <a:ea typeface="+mn-ea"/>
                          <a:cs typeface="+mn-cs"/>
                        </a:rPr>
                        <a:t> (Gene Mathews)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229590" cy="461665"/>
          </a:xfrm>
          <a:prstGeom prst="rect">
            <a:avLst/>
          </a:prstGeom>
          <a:noFill/>
          <a:ln w="9525">
            <a:noFill/>
            <a:miter lim="800000"/>
            <a:headEnd/>
            <a:tailEnd/>
          </a:ln>
        </p:spPr>
        <p:txBody>
          <a:bodyPr wrap="none">
            <a:spAutoFit/>
          </a:bodyPr>
          <a:lstStyle/>
          <a:p>
            <a:r>
              <a:rPr lang="en-US" sz="2400" dirty="0" smtClean="0"/>
              <a:t>Conservation Outreach &amp; Behavior Change</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100" dirty="0" smtClean="0"/>
              <a:t>Through a targeting and aggressive marketing effort, CWRU will reduce electricity consumption by campus population by a 3% reduction in 5 years and a 5% reduction in 10 years. </a:t>
            </a:r>
            <a:endParaRPr lang="en-US" sz="900" dirty="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smtClean="0"/>
              <a:t>Years 1-10</a:t>
            </a:r>
            <a:endParaRPr lang="en-US" sz="1050" dirty="0"/>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562600" cy="4180195"/>
        </p:xfrm>
        <a:graphic>
          <a:graphicData uri="http://schemas.openxmlformats.org/drawingml/2006/table">
            <a:tbl>
              <a:tblPr firstRow="1" bandRow="1">
                <a:tableStyleId>{5940675A-B579-460E-94D1-54222C63F5DA}</a:tableStyleId>
              </a:tblPr>
              <a:tblGrid>
                <a:gridCol w="1264227"/>
                <a:gridCol w="4298373"/>
              </a:tblGrid>
              <a:tr h="441768">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$100,000 annual costs, years 1-5 </a:t>
                      </a:r>
                      <a:r>
                        <a:rPr lang="en-US" sz="1050" kern="1200" baseline="0" dirty="0" smtClean="0">
                          <a:solidFill>
                            <a:schemeClr val="tx1"/>
                          </a:solidFill>
                          <a:latin typeface="+mn-lt"/>
                          <a:ea typeface="+mn-ea"/>
                          <a:cs typeface="+mn-cs"/>
                        </a:rPr>
                        <a:t>(Human resources + promotional materials)</a:t>
                      </a:r>
                      <a:endParaRPr lang="en-US" sz="1050" kern="1200" baseline="0" dirty="0" smtClean="0">
                        <a:solidFill>
                          <a:schemeClr val="tx1"/>
                        </a:solidFill>
                        <a:latin typeface="+mn-lt"/>
                        <a:ea typeface="+mn-ea"/>
                        <a:cs typeface="+mn-cs"/>
                      </a:endParaRPr>
                    </a:p>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$50,000 annual costs, year 5-10 </a:t>
                      </a:r>
                      <a:r>
                        <a:rPr lang="en-US" sz="1050" kern="1200" baseline="0" dirty="0" smtClean="0">
                          <a:solidFill>
                            <a:schemeClr val="tx1"/>
                          </a:solidFill>
                          <a:latin typeface="+mn-lt"/>
                          <a:ea typeface="+mn-ea"/>
                          <a:cs typeface="+mn-cs"/>
                        </a:rPr>
                        <a:t>(Human resources + promotional materials)</a:t>
                      </a:r>
                      <a:endParaRPr lang="en-US" sz="1050" kern="1200" baseline="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75">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$6,300,000 Incremental fuel savings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52210">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~5,500 MWh per year</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46395">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3,885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0693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2012</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294512">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10 years</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63725">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Sasaki/AEI</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5884944" cy="461665"/>
          </a:xfrm>
          <a:prstGeom prst="rect">
            <a:avLst/>
          </a:prstGeom>
          <a:noFill/>
          <a:ln w="9525">
            <a:noFill/>
            <a:miter lim="800000"/>
            <a:headEnd/>
            <a:tailEnd/>
          </a:ln>
        </p:spPr>
        <p:txBody>
          <a:bodyPr wrap="none">
            <a:spAutoFit/>
          </a:bodyPr>
          <a:lstStyle/>
          <a:p>
            <a:r>
              <a:rPr lang="en-US" sz="2400" dirty="0" smtClean="0"/>
              <a:t>Mid-term Energy Conservation Measures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600" b="1" u="sng" dirty="0" smtClean="0"/>
              <a:t>Description</a:t>
            </a:r>
          </a:p>
          <a:p>
            <a:r>
              <a:rPr lang="en-US" sz="1100" dirty="0" smtClean="0"/>
              <a:t>The university will implement its already-developed program for installing campus-wide energy conservation measures.</a:t>
            </a:r>
          </a:p>
          <a:p>
            <a:endParaRPr lang="en-US" sz="1100" dirty="0" smtClean="0"/>
          </a:p>
          <a:p>
            <a:r>
              <a:rPr lang="en-US" sz="1100" dirty="0" smtClean="0"/>
              <a:t>This measure targets the energy conservation measures that have 2-5 year payback. </a:t>
            </a:r>
            <a:endParaRPr lang="en-US" sz="110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smtClean="0"/>
              <a:t>Years 1-10</a:t>
            </a:r>
            <a:endParaRPr lang="en-US" sz="1050" dirty="0"/>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562600" cy="4119463"/>
        </p:xfrm>
        <a:graphic>
          <a:graphicData uri="http://schemas.openxmlformats.org/drawingml/2006/table">
            <a:tbl>
              <a:tblPr firstRow="1" bandRow="1">
                <a:tableStyleId>{5940675A-B579-460E-94D1-54222C63F5DA}</a:tableStyleId>
              </a:tblPr>
              <a:tblGrid>
                <a:gridCol w="1264227"/>
                <a:gridCol w="4298373"/>
              </a:tblGrid>
              <a:tr h="441768">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9063" indent="-119063" algn="l">
                        <a:buFont typeface="Arial" pitchFamily="34" charset="0"/>
                        <a:buChar char="•"/>
                      </a:pPr>
                      <a:r>
                        <a:rPr lang="en-US" sz="1050" kern="1200" dirty="0" smtClean="0">
                          <a:solidFill>
                            <a:schemeClr val="tx1"/>
                          </a:solidFill>
                          <a:latin typeface="+mn-lt"/>
                          <a:ea typeface="+mn-ea"/>
                          <a:cs typeface="+mn-cs"/>
                        </a:rPr>
                        <a:t>$6,025,000</a:t>
                      </a:r>
                      <a:r>
                        <a:rPr lang="en-US" sz="1050" kern="1200" baseline="0" dirty="0" smtClean="0">
                          <a:solidFill>
                            <a:schemeClr val="tx1"/>
                          </a:solidFill>
                          <a:latin typeface="+mn-lt"/>
                          <a:ea typeface="+mn-ea"/>
                          <a:cs typeface="+mn-cs"/>
                        </a:rPr>
                        <a:t> spent over 8 years (~$753,000/year) </a:t>
                      </a:r>
                      <a:endParaRPr lang="en-US" sz="1050" dirty="0">
                        <a:solidFill>
                          <a:srgbClr val="FF0000"/>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75">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$25,350,000 Incremental fuel savings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52210">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8,320 MWh per year</a:t>
                      </a:r>
                    </a:p>
                    <a:p>
                      <a:pPr marL="114300" indent="-114300" algn="l">
                        <a:buFont typeface="Arial" pitchFamily="34" charset="0"/>
                        <a:buChar char="•"/>
                      </a:pPr>
                      <a:r>
                        <a:rPr lang="en-US" sz="1050" baseline="0" dirty="0" smtClean="0"/>
                        <a:t>Reduce Natural Gas Demand by 51,000 </a:t>
                      </a:r>
                      <a:r>
                        <a:rPr lang="en-US" sz="1050" baseline="0" dirty="0" err="1" smtClean="0"/>
                        <a:t>klb</a:t>
                      </a:r>
                      <a:r>
                        <a:rPr lang="en-US" sz="1050" baseline="0" dirty="0" smtClean="0"/>
                        <a:t> per year </a:t>
                      </a:r>
                    </a:p>
                    <a:p>
                      <a:pPr marL="114300" indent="-114300" algn="l">
                        <a:buFont typeface="Arial" pitchFamily="34" charset="0"/>
                        <a:buChar char="•"/>
                      </a:pPr>
                      <a:r>
                        <a:rPr lang="en-US" sz="1050" baseline="0" dirty="0" smtClean="0"/>
                        <a:t>Reduce CHW demand by 577,000 ton-hrs per year</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13,334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0693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2016</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294512">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8 years for full implementation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 CWRU</a:t>
                      </a:r>
                      <a:r>
                        <a:rPr lang="en-US" sz="1050" kern="1200" baseline="0" dirty="0" smtClean="0">
                          <a:solidFill>
                            <a:schemeClr val="tx1"/>
                          </a:solidFill>
                          <a:latin typeface="+mn-lt"/>
                          <a:ea typeface="+mn-ea"/>
                          <a:cs typeface="+mn-cs"/>
                        </a:rPr>
                        <a:t> (Gene Mathews)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3863558" cy="461665"/>
          </a:xfrm>
          <a:prstGeom prst="rect">
            <a:avLst/>
          </a:prstGeom>
          <a:noFill/>
          <a:ln w="9525">
            <a:noFill/>
            <a:miter lim="800000"/>
            <a:headEnd/>
            <a:tailEnd/>
          </a:ln>
        </p:spPr>
        <p:txBody>
          <a:bodyPr wrap="none">
            <a:spAutoFit/>
          </a:bodyPr>
          <a:lstStyle/>
          <a:p>
            <a:r>
              <a:rPr lang="en-US" sz="2400" dirty="0" smtClean="0"/>
              <a:t>Steam Line Improvements</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The starting steam loss in the distribution network is 9%. In this measure, CWRU will invest in upgrades to the steam distribution loop, through the  installation of new lines and abandoning the steam tunnel.  This will lead to an improvement of steam loss by 4%. </a:t>
            </a:r>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smtClean="0"/>
              <a:t>Years 1-10</a:t>
            </a:r>
            <a:endParaRPr lang="en-US" sz="1050" dirty="0"/>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562600" cy="4100173"/>
        </p:xfrm>
        <a:graphic>
          <a:graphicData uri="http://schemas.openxmlformats.org/drawingml/2006/table">
            <a:tbl>
              <a:tblPr firstRow="1" bandRow="1">
                <a:tableStyleId>{5940675A-B579-460E-94D1-54222C63F5DA}</a:tableStyleId>
              </a:tblPr>
              <a:tblGrid>
                <a:gridCol w="1264227"/>
                <a:gridCol w="4298373"/>
              </a:tblGrid>
              <a:tr h="441768">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kern="1200" dirty="0" smtClean="0">
                          <a:solidFill>
                            <a:schemeClr val="tx1"/>
                          </a:solidFill>
                          <a:latin typeface="+mn-lt"/>
                          <a:ea typeface="+mn-ea"/>
                          <a:cs typeface="+mn-cs"/>
                        </a:rPr>
                        <a:t>$600,000</a:t>
                      </a:r>
                      <a:endParaRPr lang="en-US" sz="1050" dirty="0">
                        <a:solidFill>
                          <a:srgbClr val="FF0000"/>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75">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none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52210">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baseline="0" dirty="0" smtClean="0"/>
                        <a:t>Reduction in Steam Demand by 4% per year, approximately 40,000 </a:t>
                      </a:r>
                      <a:r>
                        <a:rPr lang="en-US" sz="1050" baseline="0" dirty="0" err="1" smtClean="0"/>
                        <a:t>MMBtu</a:t>
                      </a:r>
                      <a:r>
                        <a:rPr lang="en-US" sz="1050" baseline="0" dirty="0" smtClean="0"/>
                        <a:t> by 2050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4,317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0693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2012</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294512">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25</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 CWRU</a:t>
                      </a:r>
                      <a:r>
                        <a:rPr lang="en-US" sz="1050" kern="1200" baseline="0" dirty="0" smtClean="0">
                          <a:solidFill>
                            <a:schemeClr val="tx1"/>
                          </a:solidFill>
                          <a:latin typeface="+mn-lt"/>
                          <a:ea typeface="+mn-ea"/>
                          <a:cs typeface="+mn-cs"/>
                        </a:rPr>
                        <a:t> (Gene Mathews)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074099" cy="461665"/>
          </a:xfrm>
          <a:prstGeom prst="rect">
            <a:avLst/>
          </a:prstGeom>
          <a:noFill/>
          <a:ln w="9525">
            <a:noFill/>
            <a:miter lim="800000"/>
            <a:headEnd/>
            <a:tailEnd/>
          </a:ln>
        </p:spPr>
        <p:txBody>
          <a:bodyPr wrap="none">
            <a:spAutoFit/>
          </a:bodyPr>
          <a:lstStyle/>
          <a:p>
            <a:r>
              <a:rPr lang="en-US" sz="2400" dirty="0" smtClean="0"/>
              <a:t>Long-term Energy Conservation Measures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The university will implement its already-developed program for installing campus-wide energy conservation measures.</a:t>
            </a:r>
          </a:p>
          <a:p>
            <a:endParaRPr lang="en-US" sz="1050" dirty="0" smtClean="0"/>
          </a:p>
          <a:p>
            <a:r>
              <a:rPr lang="en-US" sz="1050" dirty="0" smtClean="0"/>
              <a:t>This measure targets the energy conservation measures that have 2-5 year payback. </a:t>
            </a:r>
          </a:p>
          <a:p>
            <a:pPr algn="ctr"/>
            <a:endParaRPr lang="en-US" sz="1050" u="sng" dirty="0"/>
          </a:p>
          <a:p>
            <a:endParaRPr lang="en-US" sz="1050" dirty="0" smtClean="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a:t>
            </a:r>
            <a:r>
              <a:rPr lang="en-US" sz="1050" dirty="0" smtClean="0"/>
              <a:t>10-25</a:t>
            </a:r>
            <a:endParaRPr lang="en-US" sz="1050" dirty="0"/>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12" name="Table 11"/>
          <p:cNvGraphicFramePr>
            <a:graphicFrameLocks noGrp="1"/>
          </p:cNvGraphicFramePr>
          <p:nvPr/>
        </p:nvGraphicFramePr>
        <p:xfrm>
          <a:off x="304800" y="2590800"/>
          <a:ext cx="5562600" cy="4119463"/>
        </p:xfrm>
        <a:graphic>
          <a:graphicData uri="http://schemas.openxmlformats.org/drawingml/2006/table">
            <a:tbl>
              <a:tblPr firstRow="1" bandRow="1">
                <a:tableStyleId>{5940675A-B579-460E-94D1-54222C63F5DA}</a:tableStyleId>
              </a:tblPr>
              <a:tblGrid>
                <a:gridCol w="1264227"/>
                <a:gridCol w="4298373"/>
              </a:tblGrid>
              <a:tr h="441768">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kern="1200" dirty="0" smtClean="0">
                          <a:solidFill>
                            <a:schemeClr val="tx1"/>
                          </a:solidFill>
                          <a:latin typeface="+mn-lt"/>
                          <a:ea typeface="+mn-ea"/>
                          <a:cs typeface="+mn-cs"/>
                        </a:rPr>
                        <a:t>$8,300,000</a:t>
                      </a:r>
                      <a:r>
                        <a:rPr lang="en-US" sz="1050" kern="1200" baseline="0" dirty="0" smtClean="0">
                          <a:solidFill>
                            <a:schemeClr val="tx1"/>
                          </a:solidFill>
                          <a:latin typeface="+mn-lt"/>
                          <a:ea typeface="+mn-ea"/>
                          <a:cs typeface="+mn-cs"/>
                        </a:rPr>
                        <a:t> spent over 10 years (~$832,000/year) </a:t>
                      </a:r>
                      <a:endParaRPr lang="en-US" sz="1050" dirty="0">
                        <a:solidFill>
                          <a:srgbClr val="FF0000"/>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75">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$25,350,000 Incremental fuel savings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52210">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2,700 MWh per year</a:t>
                      </a:r>
                    </a:p>
                    <a:p>
                      <a:pPr marL="114300" indent="-114300" algn="l">
                        <a:buFont typeface="Arial" pitchFamily="34" charset="0"/>
                        <a:buChar char="•"/>
                      </a:pPr>
                      <a:r>
                        <a:rPr lang="en-US" sz="1050" baseline="0" dirty="0" smtClean="0"/>
                        <a:t>Reduce Natural Gas Demand by 49,000 </a:t>
                      </a:r>
                      <a:r>
                        <a:rPr lang="en-US" sz="1050" baseline="0" dirty="0" err="1" smtClean="0"/>
                        <a:t>klb</a:t>
                      </a:r>
                      <a:r>
                        <a:rPr lang="en-US" sz="1050" baseline="0" dirty="0" smtClean="0"/>
                        <a:t> per year </a:t>
                      </a:r>
                    </a:p>
                    <a:p>
                      <a:pPr marL="114300" indent="-114300" algn="l">
                        <a:buFont typeface="Arial" pitchFamily="34" charset="0"/>
                        <a:buChar char="•"/>
                      </a:pPr>
                      <a:r>
                        <a:rPr lang="en-US" sz="1050" baseline="0" dirty="0" smtClean="0"/>
                        <a:t>Reduce CHW demand by 1,400,000 ton-hrs per year</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10,000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0693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2024</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294512">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10 years for full implementation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None/>
                      </a:pP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09925">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 CWRU</a:t>
                      </a:r>
                      <a:r>
                        <a:rPr lang="en-US" sz="1050" kern="1200" baseline="0" dirty="0" smtClean="0">
                          <a:solidFill>
                            <a:schemeClr val="tx1"/>
                          </a:solidFill>
                          <a:latin typeface="+mn-lt"/>
                          <a:ea typeface="+mn-ea"/>
                          <a:cs typeface="+mn-cs"/>
                        </a:rPr>
                        <a:t> (Gene Mathews) </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9"/>
          <p:cNvSpPr txBox="1">
            <a:spLocks noChangeArrowheads="1"/>
          </p:cNvSpPr>
          <p:nvPr/>
        </p:nvSpPr>
        <p:spPr bwMode="auto">
          <a:xfrm>
            <a:off x="133350" y="219075"/>
            <a:ext cx="6006773" cy="461665"/>
          </a:xfrm>
          <a:prstGeom prst="rect">
            <a:avLst/>
          </a:prstGeom>
          <a:noFill/>
          <a:ln w="9525">
            <a:noFill/>
            <a:miter lim="800000"/>
            <a:headEnd/>
            <a:tailEnd/>
          </a:ln>
        </p:spPr>
        <p:txBody>
          <a:bodyPr wrap="none">
            <a:spAutoFit/>
          </a:bodyPr>
          <a:lstStyle/>
          <a:p>
            <a:r>
              <a:rPr lang="en-US" sz="2400" dirty="0" smtClean="0"/>
              <a:t>Building Design &amp; Construction Standards </a:t>
            </a:r>
            <a:endParaRPr lang="en-US" sz="2400" dirty="0"/>
          </a:p>
        </p:txBody>
      </p:sp>
      <p:sp>
        <p:nvSpPr>
          <p:cNvPr id="1028" name="Line 10"/>
          <p:cNvSpPr>
            <a:spLocks noChangeShapeType="1"/>
          </p:cNvSpPr>
          <p:nvPr/>
        </p:nvSpPr>
        <p:spPr bwMode="auto">
          <a:xfrm flipH="1">
            <a:off x="228600" y="228600"/>
            <a:ext cx="8610600" cy="0"/>
          </a:xfrm>
          <a:prstGeom prst="line">
            <a:avLst/>
          </a:prstGeom>
          <a:noFill/>
          <a:ln w="15875">
            <a:solidFill>
              <a:schemeClr val="tx1"/>
            </a:solidFill>
            <a:round/>
            <a:headEnd/>
            <a:tailEnd/>
          </a:ln>
        </p:spPr>
        <p:txBody>
          <a:bodyPr/>
          <a:lstStyle/>
          <a:p>
            <a:endParaRPr lang="en-US"/>
          </a:p>
        </p:txBody>
      </p:sp>
      <p:sp>
        <p:nvSpPr>
          <p:cNvPr id="1029" name="Line 11"/>
          <p:cNvSpPr>
            <a:spLocks noChangeShapeType="1"/>
          </p:cNvSpPr>
          <p:nvPr/>
        </p:nvSpPr>
        <p:spPr bwMode="auto">
          <a:xfrm flipH="1">
            <a:off x="228600" y="685800"/>
            <a:ext cx="8610600" cy="0"/>
          </a:xfrm>
          <a:prstGeom prst="line">
            <a:avLst/>
          </a:prstGeom>
          <a:noFill/>
          <a:ln w="15875">
            <a:solidFill>
              <a:schemeClr val="tx1"/>
            </a:solidFill>
            <a:round/>
            <a:headEnd/>
            <a:tailEnd/>
          </a:ln>
        </p:spPr>
        <p:txBody>
          <a:bodyPr/>
          <a:lstStyle/>
          <a:p>
            <a:endParaRPr lang="en-US"/>
          </a:p>
        </p:txBody>
      </p:sp>
      <p:sp>
        <p:nvSpPr>
          <p:cNvPr id="1032" name="Rectangle 16"/>
          <p:cNvSpPr>
            <a:spLocks noChangeArrowheads="1"/>
          </p:cNvSpPr>
          <p:nvPr/>
        </p:nvSpPr>
        <p:spPr bwMode="auto">
          <a:xfrm>
            <a:off x="228600" y="762000"/>
            <a:ext cx="5715000" cy="1447800"/>
          </a:xfrm>
          <a:prstGeom prst="rect">
            <a:avLst/>
          </a:prstGeom>
          <a:noFill/>
          <a:ln w="15875">
            <a:solidFill>
              <a:schemeClr val="tx1"/>
            </a:solidFill>
            <a:miter lim="800000"/>
            <a:headEnd/>
            <a:tailEnd/>
          </a:ln>
        </p:spPr>
        <p:txBody>
          <a:bodyPr/>
          <a:lstStyle/>
          <a:p>
            <a:pPr algn="ctr"/>
            <a:r>
              <a:rPr lang="en-US" sz="1400" b="1" u="sng" dirty="0" smtClean="0"/>
              <a:t>Description</a:t>
            </a:r>
          </a:p>
          <a:p>
            <a:r>
              <a:rPr lang="en-US" sz="1050" dirty="0" smtClean="0"/>
              <a:t>Create building design and construction standards to ensure that construction of all new and renovated buildings employ aggressive energy standards as prime among all aspects of sustainability.  The building design and construction standards will result in a 30% reduction in Business as Usual energy use intensity. </a:t>
            </a:r>
          </a:p>
          <a:p>
            <a:endParaRPr lang="en-US" sz="1050" b="1" dirty="0" smtClean="0"/>
          </a:p>
          <a:p>
            <a:endParaRPr lang="en-US" sz="1050" dirty="0"/>
          </a:p>
        </p:txBody>
      </p:sp>
      <p:sp>
        <p:nvSpPr>
          <p:cNvPr id="1033" name="Rectangle 17"/>
          <p:cNvSpPr>
            <a:spLocks noChangeArrowheads="1"/>
          </p:cNvSpPr>
          <p:nvPr/>
        </p:nvSpPr>
        <p:spPr bwMode="auto">
          <a:xfrm>
            <a:off x="228600" y="2286000"/>
            <a:ext cx="5715000" cy="4419600"/>
          </a:xfrm>
          <a:prstGeom prst="rect">
            <a:avLst/>
          </a:prstGeom>
          <a:noFill/>
          <a:ln w="15875">
            <a:solidFill>
              <a:schemeClr val="tx1"/>
            </a:solidFill>
            <a:miter lim="800000"/>
            <a:headEnd/>
            <a:tailEnd/>
          </a:ln>
        </p:spPr>
        <p:txBody>
          <a:bodyPr/>
          <a:lstStyle/>
          <a:p>
            <a:pPr algn="ctr"/>
            <a:r>
              <a:rPr lang="en-US" sz="1400" b="1" u="sng" dirty="0" smtClean="0"/>
              <a:t>Assumptions</a:t>
            </a:r>
          </a:p>
          <a:p>
            <a:pPr algn="ctr"/>
            <a:endParaRPr lang="en-US" sz="1400" b="1" u="sng" dirty="0" smtClean="0"/>
          </a:p>
          <a:p>
            <a:pPr algn="ctr"/>
            <a:endParaRPr lang="en-US" sz="1400" b="1" u="sng" dirty="0" smtClean="0"/>
          </a:p>
          <a:p>
            <a:pPr algn="ctr"/>
            <a:endParaRPr lang="en-US" sz="1400" b="1" u="sng" dirty="0" smtClean="0"/>
          </a:p>
          <a:p>
            <a:endParaRPr lang="en-US" sz="1400" b="1" u="sng" dirty="0" smtClean="0"/>
          </a:p>
          <a:p>
            <a:endParaRPr lang="en-US" sz="1400" b="1" u="sng" dirty="0" smtClean="0"/>
          </a:p>
          <a:p>
            <a:pPr fontAlgn="t"/>
            <a:endParaRPr lang="en-US" sz="1400" b="1" dirty="0" smtClean="0"/>
          </a:p>
          <a:p>
            <a:pPr fontAlgn="t"/>
            <a:endParaRPr lang="en-US" sz="1400" b="1" dirty="0" smtClean="0"/>
          </a:p>
          <a:p>
            <a:pPr fontAlgn="t"/>
            <a:endParaRPr lang="en-US" sz="1400" b="1"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pPr fontAlgn="t"/>
            <a:endParaRPr lang="en-US" sz="1400" dirty="0" smtClean="0"/>
          </a:p>
          <a:p>
            <a:endParaRPr lang="en-US" sz="1400" dirty="0" smtClean="0"/>
          </a:p>
          <a:p>
            <a:pPr algn="ctr"/>
            <a:endParaRPr lang="en-US" sz="1400" b="1" u="sng" dirty="0"/>
          </a:p>
        </p:txBody>
      </p:sp>
      <p:sp>
        <p:nvSpPr>
          <p:cNvPr id="1034" name="Rectangle 18"/>
          <p:cNvSpPr>
            <a:spLocks noChangeArrowheads="1"/>
          </p:cNvSpPr>
          <p:nvPr/>
        </p:nvSpPr>
        <p:spPr bwMode="auto">
          <a:xfrm>
            <a:off x="6019800" y="228600"/>
            <a:ext cx="2895600" cy="457200"/>
          </a:xfrm>
          <a:prstGeom prst="rect">
            <a:avLst/>
          </a:prstGeom>
          <a:noFill/>
          <a:ln w="15875">
            <a:noFill/>
            <a:miter lim="800000"/>
            <a:headEnd/>
            <a:tailEnd/>
          </a:ln>
        </p:spPr>
        <p:txBody>
          <a:bodyPr wrap="none" anchor="ctr"/>
          <a:lstStyle/>
          <a:p>
            <a:pPr algn="ctr"/>
            <a:r>
              <a:rPr lang="en-US" sz="1400" b="1" u="sng" dirty="0"/>
              <a:t>Time Frame</a:t>
            </a:r>
          </a:p>
          <a:p>
            <a:pPr algn="ctr"/>
            <a:r>
              <a:rPr lang="en-US" sz="1050" dirty="0"/>
              <a:t>Years 1-10</a:t>
            </a:r>
          </a:p>
        </p:txBody>
      </p:sp>
      <p:sp>
        <p:nvSpPr>
          <p:cNvPr id="1036" name="Rectangle 15"/>
          <p:cNvSpPr>
            <a:spLocks noChangeArrowheads="1"/>
          </p:cNvSpPr>
          <p:nvPr/>
        </p:nvSpPr>
        <p:spPr bwMode="auto">
          <a:xfrm>
            <a:off x="6019800" y="762000"/>
            <a:ext cx="2895600" cy="5943600"/>
          </a:xfrm>
          <a:prstGeom prst="rect">
            <a:avLst/>
          </a:prstGeom>
          <a:noFill/>
          <a:ln w="15875">
            <a:solidFill>
              <a:schemeClr val="tx1"/>
            </a:solidFill>
            <a:miter lim="800000"/>
            <a:headEnd/>
            <a:tailEnd/>
          </a:ln>
        </p:spPr>
        <p:txBody>
          <a:bodyPr/>
          <a:lstStyle/>
          <a:p>
            <a:pPr algn="ctr">
              <a:defRPr/>
            </a:pPr>
            <a:r>
              <a:rPr lang="en-US" sz="1400" b="1" u="sng" dirty="0">
                <a:ea typeface="+mn-ea"/>
              </a:rPr>
              <a:t>Next Steps</a:t>
            </a:r>
          </a:p>
          <a:p>
            <a:pPr algn="ctr">
              <a:defRPr/>
            </a:pPr>
            <a:endParaRPr lang="en-US" sz="800" b="1" u="sng" dirty="0">
              <a:ea typeface="+mn-ea"/>
            </a:endParaRPr>
          </a:p>
          <a:p>
            <a:pPr>
              <a:defRPr/>
            </a:pPr>
            <a:endParaRPr lang="en-US" sz="1050" dirty="0">
              <a:ea typeface="+mn-ea"/>
            </a:endParaRPr>
          </a:p>
          <a:p>
            <a:pPr algn="ctr">
              <a:defRPr/>
            </a:pPr>
            <a:r>
              <a:rPr lang="en-US" sz="1400" b="1" u="sng" dirty="0">
                <a:ea typeface="+mn-ea"/>
              </a:rPr>
              <a:t>Issues &amp; Opportunities</a:t>
            </a:r>
          </a:p>
          <a:p>
            <a:pPr algn="ctr">
              <a:defRPr/>
            </a:pPr>
            <a:endParaRPr lang="en-US" sz="800" b="1" u="sng" dirty="0">
              <a:ea typeface="+mn-ea"/>
            </a:endParaRPr>
          </a:p>
          <a:p>
            <a:pPr>
              <a:buSzPct val="100000"/>
            </a:pPr>
            <a:r>
              <a:rPr lang="en-US" sz="1050" dirty="0">
                <a:ea typeface="+mn-ea"/>
              </a:rPr>
              <a:t> </a:t>
            </a:r>
            <a:endParaRPr lang="en-US" sz="1000" dirty="0" smtClean="0"/>
          </a:p>
          <a:p>
            <a:pPr>
              <a:spcAft>
                <a:spcPts val="600"/>
              </a:spcAft>
              <a:buFont typeface="Arial" charset="0"/>
              <a:buChar char="•"/>
              <a:defRPr/>
            </a:pPr>
            <a:endParaRPr lang="en-US" sz="1050" dirty="0">
              <a:ea typeface="+mn-ea"/>
            </a:endParaRPr>
          </a:p>
        </p:txBody>
      </p:sp>
      <p:graphicFrame>
        <p:nvGraphicFramePr>
          <p:cNvPr id="24" name="Table 23"/>
          <p:cNvGraphicFramePr>
            <a:graphicFrameLocks noGrp="1"/>
          </p:cNvGraphicFramePr>
          <p:nvPr/>
        </p:nvGraphicFramePr>
        <p:xfrm>
          <a:off x="304800" y="2590800"/>
          <a:ext cx="5486400" cy="4116331"/>
        </p:xfrm>
        <a:graphic>
          <a:graphicData uri="http://schemas.openxmlformats.org/drawingml/2006/table">
            <a:tbl>
              <a:tblPr firstRow="1" bandRow="1">
                <a:tableStyleId>{5940675A-B579-460E-94D1-54222C63F5DA}</a:tableStyleId>
              </a:tblPr>
              <a:tblGrid>
                <a:gridCol w="1246909"/>
                <a:gridCol w="4239491"/>
              </a:tblGrid>
              <a:tr h="381000">
                <a:tc>
                  <a:txBody>
                    <a:bodyPr/>
                    <a:lstStyle/>
                    <a:p>
                      <a:pPr algn="r"/>
                      <a:r>
                        <a:rPr lang="en-US" sz="1050" b="1" dirty="0" smtClean="0"/>
                        <a:t>Capital</a:t>
                      </a:r>
                      <a:r>
                        <a:rPr lang="en-US" sz="1050" b="1" baseline="0" dirty="0" smtClean="0"/>
                        <a:t> (2010$)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l"/>
                      <a:r>
                        <a:rPr lang="en-US" sz="1050" kern="1200" dirty="0" smtClean="0">
                          <a:solidFill>
                            <a:schemeClr val="tx1"/>
                          </a:solidFill>
                          <a:latin typeface="+mn-lt"/>
                          <a:ea typeface="+mn-ea"/>
                          <a:cs typeface="+mn-cs"/>
                        </a:rPr>
                        <a:t>Premium</a:t>
                      </a:r>
                      <a:r>
                        <a:rPr lang="en-US" sz="1050" kern="1200" baseline="0" dirty="0" smtClean="0">
                          <a:solidFill>
                            <a:schemeClr val="tx1"/>
                          </a:solidFill>
                          <a:latin typeface="+mn-lt"/>
                          <a:ea typeface="+mn-ea"/>
                          <a:cs typeface="+mn-cs"/>
                        </a:rPr>
                        <a:t> for Green Building costs = 5% </a:t>
                      </a:r>
                      <a:endParaRPr lang="en-US" sz="1050" dirty="0">
                        <a:solidFill>
                          <a:schemeClr val="tx1"/>
                        </a:solidFill>
                      </a:endParaRPr>
                    </a:p>
                  </a:txBody>
                  <a:tcPr anchor="ctr">
                    <a:lnL w="12700" cap="flat" cmpd="sng" algn="ctr">
                      <a:solidFill>
                        <a:schemeClr val="tx1"/>
                      </a:solidFill>
                      <a:prstDash val="dot"/>
                      <a:round/>
                      <a:headEnd type="none" w="med" len="med"/>
                      <a:tailEnd type="none" w="med" len="med"/>
                    </a:lnL>
                    <a:lnR w="12700" cmpd="sng">
                      <a:noFill/>
                    </a:lnR>
                    <a:lnT w="12700" cmpd="sng">
                      <a:noFill/>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17569">
                <a:tc>
                  <a:txBody>
                    <a:bodyPr/>
                    <a:lstStyle/>
                    <a:p>
                      <a:pPr algn="r"/>
                      <a:r>
                        <a:rPr lang="en-US" sz="1050" b="1" dirty="0" smtClean="0"/>
                        <a:t>O&amp;M (2010$)</a:t>
                      </a:r>
                      <a:r>
                        <a:rPr lang="en-US" sz="1050" b="1" baseline="0" dirty="0" smtClean="0"/>
                        <a:t>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baseline="0" dirty="0" smtClean="0"/>
                        <a:t>$</a:t>
                      </a:r>
                      <a:r>
                        <a:rPr lang="en-US" sz="1050" kern="1200" dirty="0" smtClean="0">
                          <a:solidFill>
                            <a:schemeClr val="tx1"/>
                          </a:solidFill>
                          <a:latin typeface="+mn-lt"/>
                          <a:ea typeface="+mn-ea"/>
                          <a:cs typeface="+mn-cs"/>
                        </a:rPr>
                        <a:t>2.84 / GSF Avoided Operating Cost</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dirty="0" smtClean="0"/>
                        <a:t>Change</a:t>
                      </a:r>
                      <a:r>
                        <a:rPr lang="en-US" sz="1050" b="1" baseline="0" dirty="0" smtClean="0"/>
                        <a:t> in Demand</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a:buFont typeface="Arial" pitchFamily="34" charset="0"/>
                        <a:buChar char="•"/>
                      </a:pPr>
                      <a:r>
                        <a:rPr lang="en-US" sz="1050" dirty="0" smtClean="0"/>
                        <a:t>Reduce</a:t>
                      </a:r>
                      <a:r>
                        <a:rPr lang="en-US" sz="1050" baseline="0" dirty="0" smtClean="0"/>
                        <a:t> Purchased Electricity demand by 54,800 MWh by 2050 </a:t>
                      </a:r>
                    </a:p>
                    <a:p>
                      <a:pPr marL="114300" indent="-114300" algn="l">
                        <a:buFont typeface="Arial" pitchFamily="34" charset="0"/>
                        <a:buChar char="•"/>
                      </a:pPr>
                      <a:r>
                        <a:rPr lang="en-US" sz="1050" baseline="0" dirty="0" smtClean="0"/>
                        <a:t>Reduce Natural Gas Demand by 236,000 </a:t>
                      </a:r>
                      <a:r>
                        <a:rPr lang="en-US" sz="1050" baseline="0" dirty="0" err="1" smtClean="0"/>
                        <a:t>MMBtu</a:t>
                      </a:r>
                      <a:r>
                        <a:rPr lang="en-US" sz="1050" baseline="0" dirty="0" smtClean="0"/>
                        <a:t> by 20650 </a:t>
                      </a:r>
                    </a:p>
                    <a:p>
                      <a:pPr marL="114300" indent="-114300" algn="l">
                        <a:buFont typeface="Arial" pitchFamily="34" charset="0"/>
                        <a:buChar char="•"/>
                      </a:pPr>
                      <a:r>
                        <a:rPr lang="en-US" sz="1050" baseline="0" dirty="0" smtClean="0"/>
                        <a:t>Reduce CHW demand by 10,800 </a:t>
                      </a:r>
                      <a:r>
                        <a:rPr lang="en-US" sz="1050" baseline="0" dirty="0" err="1" smtClean="0"/>
                        <a:t>MMBtu</a:t>
                      </a:r>
                      <a:r>
                        <a:rPr lang="en-US" sz="1050" baseline="0" dirty="0" smtClean="0"/>
                        <a:t> by 2050</a:t>
                      </a:r>
                      <a:endParaRPr lang="en-US" sz="1050" dirty="0"/>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382531">
                <a:tc>
                  <a:txBody>
                    <a:bodyPr/>
                    <a:lstStyle/>
                    <a:p>
                      <a:pPr algn="r"/>
                      <a:r>
                        <a:rPr lang="en-US" sz="1050" b="1" dirty="0" smtClean="0"/>
                        <a:t>Change in Supply </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None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80651">
                <a:tc>
                  <a:txBody>
                    <a:bodyPr/>
                    <a:lstStyle/>
                    <a:p>
                      <a:pPr algn="r"/>
                      <a:r>
                        <a:rPr lang="en-US" sz="1050" b="1" dirty="0" smtClean="0"/>
                        <a:t>Carbon Reduction in 2050</a:t>
                      </a:r>
                      <a:endParaRPr lang="en-US" sz="1050" b="1" dirty="0"/>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Reduce Scope 2 Emissions by  28,000 MTCDE</a:t>
                      </a:r>
                      <a:endParaRPr lang="en-US" sz="1050" kern="1200" dirty="0" smtClean="0">
                        <a:solidFill>
                          <a:schemeClr val="tx1"/>
                        </a:solidFill>
                        <a:latin typeface="+mn-lt"/>
                        <a:ea typeface="+mn-ea"/>
                        <a:cs typeface="+mn-cs"/>
                      </a:endParaRP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197693">
                <a:tc>
                  <a:txBody>
                    <a:bodyPr/>
                    <a:lstStyle/>
                    <a:p>
                      <a:pPr algn="r"/>
                      <a:r>
                        <a:rPr lang="en-US" sz="1050" b="1" kern="1200" baseline="0" dirty="0" smtClean="0">
                          <a:solidFill>
                            <a:schemeClr val="tx1"/>
                          </a:solidFill>
                          <a:latin typeface="+mn-lt"/>
                          <a:ea typeface="+mn-ea"/>
                          <a:cs typeface="+mn-cs"/>
                        </a:rPr>
                        <a:t>Start Date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2011</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403433">
                <a:tc>
                  <a:txBody>
                    <a:bodyPr/>
                    <a:lstStyle/>
                    <a:p>
                      <a:pPr algn="r"/>
                      <a:r>
                        <a:rPr lang="en-US" sz="1050" b="1" kern="1200" baseline="0" dirty="0" smtClean="0">
                          <a:solidFill>
                            <a:schemeClr val="tx1"/>
                          </a:solidFill>
                          <a:latin typeface="+mn-lt"/>
                          <a:ea typeface="+mn-ea"/>
                          <a:cs typeface="+mn-cs"/>
                        </a:rPr>
                        <a:t>Useful Life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Life of CAP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Other </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New Purchased Electricity EUI = 51</a:t>
                      </a:r>
                    </a:p>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New Purchase Steam EUI = 61</a:t>
                      </a:r>
                    </a:p>
                    <a:p>
                      <a:pPr marL="114300" indent="-114300" algn="l" defTabSz="914400" rtl="0" eaLnBrk="1" latinLnBrk="0" hangingPunct="1">
                        <a:buFont typeface="Arial" pitchFamily="34" charset="0"/>
                        <a:buChar char="•"/>
                      </a:pPr>
                      <a:r>
                        <a:rPr lang="en-US" sz="1050" kern="1200" baseline="0" dirty="0" smtClean="0">
                          <a:solidFill>
                            <a:schemeClr val="tx1"/>
                          </a:solidFill>
                          <a:latin typeface="+mn-lt"/>
                          <a:ea typeface="+mn-ea"/>
                          <a:cs typeface="+mn-cs"/>
                        </a:rPr>
                        <a:t>New Purchased CHW EUI= 21</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r>
              <a:tr h="527738">
                <a:tc>
                  <a:txBody>
                    <a:bodyPr/>
                    <a:lstStyle/>
                    <a:p>
                      <a:pPr algn="r"/>
                      <a:r>
                        <a:rPr lang="en-US" sz="1050" b="1" baseline="0" dirty="0" smtClean="0"/>
                        <a:t>Source</a:t>
                      </a:r>
                    </a:p>
                  </a:txBody>
                  <a:tcPr anchor="ctr">
                    <a:lnL w="12700" cmpd="sng">
                      <a:noFill/>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14300" indent="-114300" algn="l" defTabSz="914400" rtl="0" eaLnBrk="1" latinLnBrk="0" hangingPunct="1">
                        <a:buFont typeface="Arial" pitchFamily="34" charset="0"/>
                        <a:buChar char="•"/>
                      </a:pPr>
                      <a:r>
                        <a:rPr lang="en-US" sz="1050" kern="1200" dirty="0" smtClean="0">
                          <a:solidFill>
                            <a:schemeClr val="tx1"/>
                          </a:solidFill>
                          <a:latin typeface="+mn-lt"/>
                          <a:ea typeface="+mn-ea"/>
                          <a:cs typeface="+mn-cs"/>
                        </a:rPr>
                        <a:t>AEI </a:t>
                      </a:r>
                    </a:p>
                  </a:txBody>
                  <a:tcPr anchor="ctr">
                    <a:lnL w="12700" cap="flat" cmpd="sng" algn="ctr">
                      <a:solidFill>
                        <a:schemeClr val="tx1"/>
                      </a:solidFill>
                      <a:prstDash val="dot"/>
                      <a:round/>
                      <a:headEnd type="none" w="med" len="med"/>
                      <a:tailEnd type="none" w="med" len="med"/>
                    </a:lnL>
                    <a:lnR w="12700" cmpd="sng">
                      <a:noFill/>
                    </a:lnR>
                    <a:lnT w="1270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13404</TotalTime>
  <Words>3259</Words>
  <Application>Microsoft Office PowerPoint</Application>
  <PresentationFormat>On-screen Show (4:3)</PresentationFormat>
  <Paragraphs>1242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Rob McKenna</cp:lastModifiedBy>
  <cp:revision>518</cp:revision>
  <cp:lastPrinted>2009-05-18T20:35:52Z</cp:lastPrinted>
  <dcterms:created xsi:type="dcterms:W3CDTF">2009-05-19T15:34:11Z</dcterms:created>
  <dcterms:modified xsi:type="dcterms:W3CDTF">2011-01-20T20:33:31Z</dcterms:modified>
</cp:coreProperties>
</file>