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itillium Web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112583d84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112583d84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3ee59f9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3ee59f9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2e0da67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2e0da67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2e0da671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2e0da671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18525c50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18525c50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8525c505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8525c505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2e0da671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2e0da671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26737" t="-11874" r="25096" b="-1505"/>
          <a:stretch/>
        </p:blipFill>
        <p:spPr>
          <a:xfrm>
            <a:off x="544010" y="324091"/>
            <a:ext cx="2754775" cy="3727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320987" y="950301"/>
            <a:ext cx="43269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 sz="3600"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108219" y="2570275"/>
            <a:ext cx="27525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tillium Web"/>
              <a:buNone/>
              <a:defRPr sz="2000"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Titillium Web"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itillium Web"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tillium Web"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tillium Web"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tillium Web"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tillium Web"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tillium Web"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Titillium Web"/>
              <a:buNone/>
              <a:defRPr>
                <a:solidFill>
                  <a:srgbClr val="888888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00" y="276225"/>
            <a:ext cx="28194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228600" y="53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 rot="5400000">
            <a:off x="2810247" y="-1555621"/>
            <a:ext cx="3296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 rot="5400000">
            <a:off x="5672250" y="1163128"/>
            <a:ext cx="3971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 rot="5400000">
            <a:off x="1481250" y="-818072"/>
            <a:ext cx="3971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28600" y="53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3600"/>
              <a:buFont typeface="Titillium Web"/>
              <a:buNone/>
              <a:defRPr sz="3600"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910978"/>
            <a:ext cx="8229600" cy="3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–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–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»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3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1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8600" y="53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3600"/>
              <a:buNone/>
              <a:defRPr sz="3600">
                <a:solidFill>
                  <a:srgbClr val="0B2F4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910978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57200" y="1390678"/>
            <a:ext cx="4040100" cy="2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4645025" y="910978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4"/>
          </p:nvPr>
        </p:nvSpPr>
        <p:spPr>
          <a:xfrm>
            <a:off x="4645025" y="1390679"/>
            <a:ext cx="4041900" cy="28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3600"/>
              <a:buFont typeface="Titillium Web"/>
              <a:buNone/>
              <a:defRPr sz="3600" cap="none"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1400"/>
              <a:buFont typeface="Titillium Web"/>
              <a:buNone/>
              <a:defRPr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28600" y="53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3600"/>
              <a:buFont typeface="Titillium Web"/>
              <a:buNone/>
              <a:defRPr sz="3600"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945716"/>
            <a:ext cx="4038600" cy="3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55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–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–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»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54176" y="945716"/>
            <a:ext cx="4038600" cy="3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55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–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–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»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228600" y="53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F4D"/>
              </a:buClr>
              <a:buSzPts val="3600"/>
              <a:buFont typeface="Titillium Web"/>
              <a:buNone/>
              <a:defRPr sz="3600">
                <a:solidFill>
                  <a:srgbClr val="0B2F4D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792288" y="3217909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27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92288" y="3643009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None/>
              <a:defRPr sz="44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None/>
              <a:defRPr sz="4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None/>
              <a:defRPr sz="4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None/>
              <a:defRPr sz="4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None/>
              <a:defRPr sz="4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None/>
              <a:defRPr sz="4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None/>
              <a:defRPr sz="4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None/>
              <a:defRPr sz="4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tillium Web"/>
              <a:buNone/>
              <a:defRPr sz="4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063378"/>
            <a:ext cx="82296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"/>
              <a:buChar char="•"/>
              <a:defRPr sz="32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Char char="–"/>
              <a:defRPr sz="2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•"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–"/>
              <a:defRPr sz="20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»"/>
              <a:defRPr sz="20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sz="20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8" name="Google Shape;8;p1" descr="grey footer box"/>
          <p:cNvSpPr/>
          <p:nvPr/>
        </p:nvSpPr>
        <p:spPr>
          <a:xfrm>
            <a:off x="0" y="4271963"/>
            <a:ext cx="9144000" cy="871500"/>
          </a:xfrm>
          <a:prstGeom prst="rect">
            <a:avLst/>
          </a:prstGeom>
          <a:solidFill>
            <a:srgbClr val="0B2F4D"/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" descr="CWRU-SOM-white-rev-logo.ep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6100" y="4502822"/>
            <a:ext cx="1801259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6399225" y="4530725"/>
            <a:ext cx="2415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Graduate Education Office</a:t>
            </a:r>
            <a:endParaRPr sz="11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registra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se.edu/gradstudies/faculty/faculty-guidelines/new-program-development-guidelines" TargetMode="External"/><Relationship Id="rId4" Type="http://schemas.openxmlformats.org/officeDocument/2006/relationships/hyperlink" Target="https://case.edu/provost/faculty-academics/approvals-and-governance-academic-programs-and-process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22325" y="2957925"/>
            <a:ext cx="7772400" cy="121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0">
                <a:solidFill>
                  <a:schemeClr val="dk1"/>
                </a:solidFill>
              </a:rPr>
              <a:t>Faculty Council April 17, 2023</a:t>
            </a:r>
            <a:endParaRPr sz="2100" b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922200" y="1395425"/>
            <a:ext cx="7299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600" b="1">
                <a:latin typeface="Titillium Web"/>
                <a:ea typeface="Titillium Web"/>
                <a:cs typeface="Titillium Web"/>
                <a:sym typeface="Titillium Web"/>
              </a:rPr>
              <a:t>Program Review Committee</a:t>
            </a:r>
            <a:endParaRPr sz="46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228600" y="535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Review Committee Charge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228600" y="923550"/>
            <a:ext cx="8629800" cy="257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Standing committee of the Faculty of Medicine.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Serves as the “college curriculum committee” in the CWRU approval matrix.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Reviews major changes to existing programs (&gt;50%)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Presents recommendations to the Faculty Council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Review other non-MD programs at the Dean’s request.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Distinct from the Curriculum Review Committee that reviews new courses.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28600" y="535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Committee Members 2022-2023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207900" y="773025"/>
            <a:ext cx="8728200" cy="347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22222"/>
                </a:solidFill>
                <a:highlight>
                  <a:srgbClr val="FFFFFF"/>
                </a:highlight>
              </a:rPr>
              <a:t>5 Faculty Leading Education Programs	3 Faculty Involved in Education</a:t>
            </a:r>
            <a:endParaRPr sz="1800" b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</a:rPr>
              <a:t>Nicholas Ziats, Pathology, Chair		William Merrick, Biochemistry (2023)</a:t>
            </a:r>
            <a:endParaRPr sz="18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</a:rPr>
              <a:t>Mendel Singer, PQHS (2023)			Nicole Deming, Bioethics (2023)</a:t>
            </a:r>
            <a:endParaRPr sz="18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</a:rPr>
              <a:t>James Spilsbury, PQHS 			Hua Lou, Genetics &amp; Genome Sci </a:t>
            </a:r>
            <a:endParaRPr sz="18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</a:rPr>
              <a:t>Mendel Singer, PQHS (2023)</a:t>
            </a:r>
            <a:endParaRPr sz="18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</a:rPr>
              <a:t>Aaron Goldenberg, Bioethics</a:t>
            </a:r>
            <a:endParaRPr sz="18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i="1" dirty="0">
                <a:solidFill>
                  <a:srgbClr val="222222"/>
                </a:solidFill>
                <a:highlight>
                  <a:srgbClr val="FFFFFF"/>
                </a:highlight>
              </a:rPr>
              <a:t>Ex Officio</a:t>
            </a:r>
            <a:endParaRPr sz="1800" b="1" i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</a:rPr>
              <a:t>Hope Barkoukis, Nutrition (2025), Faculty Senate Committee on Graduate Studies</a:t>
            </a:r>
            <a:endParaRPr sz="18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</a:rPr>
              <a:t>Vivian Yee, Biochemistry (2025), Faculty Senate Committee on Undergraduate Studies</a:t>
            </a:r>
            <a:endParaRPr sz="18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222222"/>
                </a:solidFill>
                <a:highlight>
                  <a:srgbClr val="FFFFFF"/>
                </a:highlight>
              </a:rPr>
              <a:t>Marvin Nieman, Pharmacology, Vice Dean for Graduate Education</a:t>
            </a:r>
            <a:endParaRPr sz="1800" dirty="0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228600" y="535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57200" y="745603"/>
            <a:ext cx="8229600" cy="329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b="1"/>
              <a:t>The workflow follows the new online Program Action Form</a:t>
            </a:r>
            <a:endParaRPr b="1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https://case.edu/registrar/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Faculty and Staff - Curriculum and Program Management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b="1">
                <a:solidFill>
                  <a:srgbClr val="000000"/>
                </a:solidFill>
              </a:rPr>
              <a:t>Office of the Provost</a:t>
            </a:r>
            <a:endParaRPr b="1"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https://case.edu/provost/faculty-academics/approvals-and-governance-academic-programs-and-processes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b="1"/>
              <a:t>School of Graduate Studies</a:t>
            </a:r>
            <a:endParaRPr b="1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https://case.edu/gradstudies/faculty/faculty-guidelines/new-program-development-guidelines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228600" y="196250"/>
            <a:ext cx="30921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Approval Matrix</a:t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800" y="127275"/>
            <a:ext cx="6513152" cy="401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228600" y="535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Approval Process for New Programs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457200" y="745603"/>
            <a:ext cx="8229600" cy="329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Department Review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Library Resources Review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UTech - IT review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b="1"/>
              <a:t>Program Committee Review</a:t>
            </a:r>
            <a:endParaRPr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Faculty Council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Dean’s Review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Faculty Senate - Graduate Studies Committee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Faculty Senate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President or Provost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Board of Trustees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Ohio Department of Higher Education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228600" y="535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457200" y="910978"/>
            <a:ext cx="8229600" cy="329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ts val="168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1400" dirty="0"/>
              <a:t>Dual Degree Program in Bioethics &amp; Genetic Counseling</a:t>
            </a:r>
          </a:p>
          <a:p>
            <a:pPr marL="457200" lvl="0" indent="-355600" algn="l" rtl="0">
              <a:lnSpc>
                <a:spcPts val="168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1400" dirty="0"/>
              <a:t>Sports Nutrition Minor</a:t>
            </a:r>
          </a:p>
          <a:p>
            <a:pPr marL="457200" lvl="0" indent="-355600" algn="l" rtl="0">
              <a:lnSpc>
                <a:spcPts val="168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1400" dirty="0"/>
              <a:t>Graduate Certificate in Maternal and Child Nutrition</a:t>
            </a:r>
          </a:p>
          <a:p>
            <a:pPr marL="457200" lvl="0" indent="-355600" algn="l" rtl="0">
              <a:lnSpc>
                <a:spcPts val="168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1400" dirty="0"/>
              <a:t>MA in Bioethics, Medicine, Society &amp; Culture</a:t>
            </a:r>
          </a:p>
          <a:p>
            <a:pPr marL="457200" lvl="0" indent="-355600" algn="l" rtl="0">
              <a:lnSpc>
                <a:spcPts val="168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1400" dirty="0"/>
              <a:t>MD/MS in Appiled Anatomy</a:t>
            </a:r>
          </a:p>
          <a:p>
            <a:pPr marL="457200" lvl="0" indent="-355600" algn="l" rtl="0">
              <a:lnSpc>
                <a:spcPts val="168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1400" dirty="0"/>
              <a:t>Biochemistry Research Honors Track</a:t>
            </a:r>
          </a:p>
          <a:p>
            <a:pPr marL="457200" lvl="0" indent="-355600" algn="l" rtl="0">
              <a:lnSpc>
                <a:spcPts val="168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1400" dirty="0"/>
              <a:t>Graduate Certificate in Integrated Quantitative Biosciences Program</a:t>
            </a:r>
          </a:p>
          <a:p>
            <a:pPr marL="457200" lvl="0" indent="-355600" algn="l" rtl="0">
              <a:lnSpc>
                <a:spcPts val="168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1400" dirty="0"/>
              <a:t>MS in Biotechnology (Biochemistry, Neurosciences &amp;Pharmocology)</a:t>
            </a:r>
          </a:p>
          <a:p>
            <a:pPr marL="457200" lvl="0" indent="-355600" algn="l" rtl="0">
              <a:lnSpc>
                <a:spcPts val="168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1400" dirty="0"/>
              <a:t>Certificate program in Aerospace Physiology</a:t>
            </a:r>
          </a:p>
          <a:p>
            <a:pPr marL="457200" lvl="0" indent="-355600" algn="l" rtl="0">
              <a:lnSpc>
                <a:spcPts val="168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1400" dirty="0"/>
              <a:t>Add Biohealth Informatics PhD Program to MSTP</a:t>
            </a:r>
          </a:p>
          <a:p>
            <a:pPr marL="457200" lvl="0" indent="-355600" algn="l" rtl="0">
              <a:lnSpc>
                <a:spcPts val="1680"/>
              </a:lnSpc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" sz="1400" dirty="0"/>
              <a:t>Public Health Minor - Nursing focus</a:t>
            </a:r>
            <a:endParaRPr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nchoption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352</Words>
  <Application>Microsoft Office PowerPoint</Application>
  <PresentationFormat>On-screen Show (16:9)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Titillium Web</vt:lpstr>
      <vt:lpstr>Calibri</vt:lpstr>
      <vt:lpstr>Arial</vt:lpstr>
      <vt:lpstr>bnchoption1</vt:lpstr>
      <vt:lpstr>Faculty Council April 17, 2023  </vt:lpstr>
      <vt:lpstr>Program Review Committee Charge</vt:lpstr>
      <vt:lpstr>Committee Members 2022-2023</vt:lpstr>
      <vt:lpstr>Process</vt:lpstr>
      <vt:lpstr>Approval Matrix</vt:lpstr>
      <vt:lpstr>Approval Process for New Programs</vt:lpstr>
      <vt:lpstr>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Council April 17, 2023</dc:title>
  <dc:creator>User</dc:creator>
  <cp:lastModifiedBy>Nicholas Ziats</cp:lastModifiedBy>
  <cp:revision>2</cp:revision>
  <dcterms:modified xsi:type="dcterms:W3CDTF">2023-04-13T20:02:29Z</dcterms:modified>
</cp:coreProperties>
</file>