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4" roundtripDataSignature="AMtx7mjx36IG2bI7IVYKmGYh08C09lrlH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7" d="100"/>
          <a:sy n="67" d="100"/>
        </p:scale>
        <p:origin x="52" y="12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Thanks for your willingness to watch this video that details the requested approvals needed to move the recommendations of the M1-4 University Program task force forward. </a:t>
            </a:r>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3" name="Google Shape;103;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1" name="Google Shape;111;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9" name="Google Shape;119;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recommendations stem from the desire to have students start their fourth year earlier so that they have more time for career exploration and to complete AI’s before the residency program application deadline.  The needed shift in the four year calendar to achieve a May 1</a:t>
            </a:r>
            <a:r>
              <a:rPr lang="en-US" baseline="30000"/>
              <a:t>st</a:t>
            </a:r>
            <a:r>
              <a:rPr lang="en-US"/>
              <a:t> start of the third year has resulted in some needed movement of other curricular requirements and has spurred some important thinking about the way we use time in the pre-clerkship curriculum and how we sequence our curricular requirements. We also need to provide the time for our students to adequately prepare for a pass/fail USMLE Step 1 Exam and the now higher stakes USMLE Step 2 exam.  Finally, in an effort to best prepare our students for the role they will play as interns, we are recommending that all students be required to complete a residency preparation course and a teaching or education elective.  </a:t>
            </a:r>
            <a:endParaRPr/>
          </a:p>
        </p:txBody>
      </p:sp>
      <p:sp>
        <p:nvSpPr>
          <p:cNvPr id="120" name="Google Shape;120;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3" name="Google Shape;143;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1" name="Google Shape;151;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9" name="Google Shape;159;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7" name="Google Shape;167;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8" name="Google Shape;168;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2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20"/>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1"/>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1"/>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13"/>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3"/>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4"/>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4"/>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15"/>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5"/>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5"/>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5"/>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5"/>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8"/>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8"/>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9"/>
          <p:cNvSpPr>
            <a:spLocks noGrp="1"/>
          </p:cNvSpPr>
          <p:nvPr>
            <p:ph type="pic" idx="2"/>
          </p:nvPr>
        </p:nvSpPr>
        <p:spPr>
          <a:xfrm>
            <a:off x="5183188" y="987425"/>
            <a:ext cx="6172200" cy="4873625"/>
          </a:xfrm>
          <a:prstGeom prst="rect">
            <a:avLst/>
          </a:prstGeom>
          <a:noFill/>
          <a:ln>
            <a:noFill/>
          </a:ln>
        </p:spPr>
      </p:sp>
      <p:sp>
        <p:nvSpPr>
          <p:cNvPr id="68" name="Google Shape;68;p19"/>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
          <p:cNvSpPr/>
          <p:nvPr/>
        </p:nvSpPr>
        <p:spPr>
          <a:xfrm>
            <a:off x="0" y="5855855"/>
            <a:ext cx="12192000" cy="1002145"/>
          </a:xfrm>
          <a:prstGeom prst="rect">
            <a:avLst/>
          </a:prstGeom>
          <a:solidFill>
            <a:srgbClr val="0A304E"/>
          </a:solidFill>
          <a:ln w="12700" cap="flat" cmpd="sng">
            <a:solidFill>
              <a:srgbClr val="0A304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90" name="Google Shape;90;p1" descr="Case Western Reserve University est 1826"/>
          <p:cNvPicPr preferRelativeResize="0"/>
          <p:nvPr/>
        </p:nvPicPr>
        <p:blipFill rotWithShape="1">
          <a:blip r:embed="rId3">
            <a:alphaModFix/>
          </a:blip>
          <a:srcRect/>
          <a:stretch/>
        </p:blipFill>
        <p:spPr>
          <a:xfrm>
            <a:off x="259269" y="6110621"/>
            <a:ext cx="3128019" cy="500483"/>
          </a:xfrm>
          <a:prstGeom prst="rect">
            <a:avLst/>
          </a:prstGeom>
          <a:noFill/>
          <a:ln>
            <a:noFill/>
          </a:ln>
        </p:spPr>
      </p:pic>
      <p:sp>
        <p:nvSpPr>
          <p:cNvPr id="91" name="Google Shape;91;p1"/>
          <p:cNvSpPr txBox="1"/>
          <p:nvPr/>
        </p:nvSpPr>
        <p:spPr>
          <a:xfrm>
            <a:off x="3615393" y="1183808"/>
            <a:ext cx="4961100" cy="13236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000" b="0" i="0" u="sng" strike="noStrike" cap="none">
                <a:solidFill>
                  <a:schemeClr val="dk1"/>
                </a:solidFill>
                <a:latin typeface="Calibri"/>
                <a:ea typeface="Calibri"/>
                <a:cs typeface="Calibri"/>
                <a:sym typeface="Calibri"/>
              </a:rPr>
              <a:t>Faculty Coun</a:t>
            </a:r>
            <a:r>
              <a:rPr lang="en-US" sz="4000" u="sng">
                <a:solidFill>
                  <a:schemeClr val="dk1"/>
                </a:solidFill>
                <a:latin typeface="Calibri"/>
                <a:ea typeface="Calibri"/>
                <a:cs typeface="Calibri"/>
                <a:sym typeface="Calibri"/>
              </a:rPr>
              <a:t>ci</a:t>
            </a:r>
            <a:r>
              <a:rPr lang="en-US" sz="4000" b="0" i="0" u="sng" strike="noStrike" cap="none">
                <a:solidFill>
                  <a:schemeClr val="dk1"/>
                </a:solidFill>
                <a:latin typeface="Calibri"/>
                <a:ea typeface="Calibri"/>
                <a:cs typeface="Calibri"/>
                <a:sym typeface="Calibri"/>
              </a:rPr>
              <a:t>l Report</a:t>
            </a:r>
            <a:endParaRPr/>
          </a:p>
          <a:p>
            <a:pPr marL="0" marR="0" lvl="0" indent="0" algn="ctr" rtl="0">
              <a:spcBef>
                <a:spcPts val="0"/>
              </a:spcBef>
              <a:spcAft>
                <a:spcPts val="0"/>
              </a:spcAft>
              <a:buNone/>
            </a:pPr>
            <a:r>
              <a:rPr lang="en-US" sz="4000" b="0" i="0" u="sng" strike="noStrike" cap="none">
                <a:solidFill>
                  <a:schemeClr val="dk1"/>
                </a:solidFill>
                <a:latin typeface="Calibri"/>
                <a:ea typeface="Calibri"/>
                <a:cs typeface="Calibri"/>
                <a:sym typeface="Calibri"/>
              </a:rPr>
              <a:t>CME</a:t>
            </a:r>
            <a:endParaRPr sz="4000" b="0" i="0" u="sng" strike="noStrike" cap="none">
              <a:solidFill>
                <a:schemeClr val="dk1"/>
              </a:solidFill>
              <a:latin typeface="Calibri"/>
              <a:ea typeface="Calibri"/>
              <a:cs typeface="Calibri"/>
              <a:sym typeface="Calibri"/>
            </a:endParaRPr>
          </a:p>
        </p:txBody>
      </p:sp>
      <p:sp>
        <p:nvSpPr>
          <p:cNvPr id="92" name="Google Shape;92;p1"/>
          <p:cNvSpPr txBox="1"/>
          <p:nvPr/>
        </p:nvSpPr>
        <p:spPr>
          <a:xfrm>
            <a:off x="3859866" y="4135492"/>
            <a:ext cx="4340291" cy="101566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0" i="0" u="none" strike="noStrike" cap="none">
                <a:solidFill>
                  <a:schemeClr val="dk1"/>
                </a:solidFill>
                <a:latin typeface="Calibri"/>
                <a:ea typeface="Calibri"/>
                <a:cs typeface="Calibri"/>
                <a:sym typeface="Calibri"/>
              </a:rPr>
              <a:t>Committee on Medical Education</a:t>
            </a:r>
            <a:endParaRPr/>
          </a:p>
          <a:p>
            <a:pPr marL="0" marR="0" lvl="0" indent="0" algn="ctr" rtl="0">
              <a:spcBef>
                <a:spcPts val="0"/>
              </a:spcBef>
              <a:spcAft>
                <a:spcPts val="0"/>
              </a:spcAft>
              <a:buNone/>
            </a:pPr>
            <a:r>
              <a:rPr lang="en-US" sz="1800" b="0" i="0" u="none" strike="noStrike" cap="none">
                <a:solidFill>
                  <a:schemeClr val="dk1"/>
                </a:solidFill>
                <a:latin typeface="Calibri"/>
                <a:ea typeface="Calibri"/>
                <a:cs typeface="Calibri"/>
                <a:sym typeface="Calibri"/>
              </a:rPr>
              <a:t>Corinne Bazella MD</a:t>
            </a:r>
            <a:endParaRPr/>
          </a:p>
          <a:p>
            <a:pPr marL="0" marR="0" lvl="0" indent="0" algn="ctr" rtl="0">
              <a:spcBef>
                <a:spcPts val="0"/>
              </a:spcBef>
              <a:spcAft>
                <a:spcPts val="0"/>
              </a:spcAft>
              <a:buNone/>
            </a:pPr>
            <a:r>
              <a:rPr lang="en-US" sz="1800" b="0" i="0" u="none" strike="noStrike" cap="none">
                <a:solidFill>
                  <a:schemeClr val="dk1"/>
                </a:solidFill>
                <a:latin typeface="Calibri"/>
                <a:ea typeface="Calibri"/>
                <a:cs typeface="Calibri"/>
                <a:sym typeface="Calibri"/>
              </a:rPr>
              <a:t>Jan 23, 2023</a:t>
            </a:r>
            <a:endParaRPr sz="1800" b="0" i="0" u="none" strike="noStrike" cap="non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Elected Committee Members</a:t>
            </a:r>
            <a:endParaRPr/>
          </a:p>
        </p:txBody>
      </p:sp>
      <p:sp>
        <p:nvSpPr>
          <p:cNvPr id="98" name="Google Shape;98;p2"/>
          <p:cNvSpPr txBox="1">
            <a:spLocks noGrp="1"/>
          </p:cNvSpPr>
          <p:nvPr>
            <p:ph type="body" idx="1"/>
          </p:nvPr>
        </p:nvSpPr>
        <p:spPr>
          <a:xfrm>
            <a:off x="838200" y="1278610"/>
            <a:ext cx="10515600" cy="5067946"/>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dk1"/>
              </a:buClr>
              <a:buSzPts val="2000"/>
              <a:buNone/>
            </a:pPr>
            <a:r>
              <a:rPr lang="en-US" sz="2000"/>
              <a:t>Chair - Corinne Bazella, MD - Department of Reproductive Biology</a:t>
            </a:r>
            <a:br>
              <a:rPr lang="en-US" sz="2000"/>
            </a:br>
            <a:endParaRPr sz="2000"/>
          </a:p>
          <a:p>
            <a:pPr marL="0" lvl="0" indent="0" algn="l" rtl="0">
              <a:lnSpc>
                <a:spcPct val="100000"/>
              </a:lnSpc>
              <a:spcBef>
                <a:spcPts val="0"/>
              </a:spcBef>
              <a:spcAft>
                <a:spcPts val="0"/>
              </a:spcAft>
              <a:buClr>
                <a:schemeClr val="dk1"/>
              </a:buClr>
              <a:buSzPts val="2000"/>
              <a:buNone/>
            </a:pPr>
            <a:r>
              <a:rPr lang="en-US" sz="2000"/>
              <a:t>Michael Faulx, MD - Department of Cardiovascular Medicine</a:t>
            </a:r>
            <a:endParaRPr/>
          </a:p>
          <a:p>
            <a:pPr marL="0" lvl="0" indent="0" algn="l" rtl="0">
              <a:lnSpc>
                <a:spcPct val="100000"/>
              </a:lnSpc>
              <a:spcBef>
                <a:spcPts val="0"/>
              </a:spcBef>
              <a:spcAft>
                <a:spcPts val="0"/>
              </a:spcAft>
              <a:buClr>
                <a:schemeClr val="dk1"/>
              </a:buClr>
              <a:buSzPts val="2000"/>
              <a:buNone/>
            </a:pPr>
            <a:r>
              <a:rPr lang="en-US" sz="2000"/>
              <a:t>Stephanie Harris, PhD - Department of Nutrition</a:t>
            </a:r>
            <a:endParaRPr/>
          </a:p>
          <a:p>
            <a:pPr marL="0" lvl="0" indent="0" algn="l" rtl="0">
              <a:lnSpc>
                <a:spcPct val="100000"/>
              </a:lnSpc>
              <a:spcBef>
                <a:spcPts val="0"/>
              </a:spcBef>
              <a:spcAft>
                <a:spcPts val="0"/>
              </a:spcAft>
              <a:buClr>
                <a:schemeClr val="dk1"/>
              </a:buClr>
              <a:buSzPts val="2000"/>
              <a:buNone/>
            </a:pPr>
            <a:r>
              <a:rPr lang="en-US" sz="2000"/>
              <a:t>Marvin Nieman, PhD - Department of Pharmacology</a:t>
            </a:r>
            <a:endParaRPr/>
          </a:p>
          <a:p>
            <a:pPr marL="0" lvl="0" indent="0" algn="l" rtl="0">
              <a:lnSpc>
                <a:spcPct val="100000"/>
              </a:lnSpc>
              <a:spcBef>
                <a:spcPts val="0"/>
              </a:spcBef>
              <a:spcAft>
                <a:spcPts val="0"/>
              </a:spcAft>
              <a:buClr>
                <a:schemeClr val="dk1"/>
              </a:buClr>
              <a:buSzPts val="2000"/>
              <a:buNone/>
            </a:pPr>
            <a:r>
              <a:rPr lang="en-US" sz="2000"/>
              <a:t>Laure Sayyed Kassem, MD - Department of Medicine</a:t>
            </a:r>
            <a:br>
              <a:rPr lang="en-US" sz="2000"/>
            </a:br>
            <a:r>
              <a:rPr lang="en-US" sz="2000"/>
              <a:t>Tracey Bonfield, PhD - Department of Genetics and Genome Sciences</a:t>
            </a:r>
            <a:endParaRPr/>
          </a:p>
          <a:p>
            <a:pPr marL="0" lvl="0" indent="0" algn="l" rtl="0">
              <a:lnSpc>
                <a:spcPct val="100000"/>
              </a:lnSpc>
              <a:spcBef>
                <a:spcPts val="0"/>
              </a:spcBef>
              <a:spcAft>
                <a:spcPts val="0"/>
              </a:spcAft>
              <a:buClr>
                <a:schemeClr val="dk1"/>
              </a:buClr>
              <a:buSzPts val="2000"/>
              <a:buNone/>
            </a:pPr>
            <a:r>
              <a:rPr lang="en-US" sz="2000"/>
              <a:t>Anastasia Rowland-Seymour, MD - Department of Internal Medicine</a:t>
            </a:r>
            <a:br>
              <a:rPr lang="en-US" sz="2000"/>
            </a:br>
            <a:r>
              <a:rPr lang="en-US" sz="2000"/>
              <a:t>Mildred Lam, MD - Department of Medicine</a:t>
            </a:r>
            <a:endParaRPr/>
          </a:p>
          <a:p>
            <a:pPr marL="0" lvl="0" indent="0" algn="l" rtl="0">
              <a:lnSpc>
                <a:spcPct val="100000"/>
              </a:lnSpc>
              <a:spcBef>
                <a:spcPts val="0"/>
              </a:spcBef>
              <a:spcAft>
                <a:spcPts val="0"/>
              </a:spcAft>
              <a:buClr>
                <a:schemeClr val="dk1"/>
              </a:buClr>
              <a:buSzPts val="2000"/>
              <a:buNone/>
            </a:pPr>
            <a:r>
              <a:rPr lang="en-US" sz="2000"/>
              <a:t>Marina Magrey, MD - Department of Medicine</a:t>
            </a:r>
            <a:endParaRPr/>
          </a:p>
          <a:p>
            <a:pPr marL="0" lvl="0" indent="0" algn="l" rtl="0">
              <a:lnSpc>
                <a:spcPct val="100000"/>
              </a:lnSpc>
              <a:spcBef>
                <a:spcPts val="0"/>
              </a:spcBef>
              <a:spcAft>
                <a:spcPts val="0"/>
              </a:spcAft>
              <a:buClr>
                <a:schemeClr val="dk1"/>
              </a:buClr>
              <a:buSzPts val="2000"/>
              <a:buNone/>
            </a:pPr>
            <a:r>
              <a:rPr lang="en-US" sz="2000"/>
              <a:t>Kathryn Miller, MD - Department of Pediatrics</a:t>
            </a:r>
            <a:endParaRPr/>
          </a:p>
          <a:p>
            <a:pPr marL="0" lvl="0" indent="0" algn="l" rtl="0">
              <a:lnSpc>
                <a:spcPct val="100000"/>
              </a:lnSpc>
              <a:spcBef>
                <a:spcPts val="0"/>
              </a:spcBef>
              <a:spcAft>
                <a:spcPts val="0"/>
              </a:spcAft>
              <a:buClr>
                <a:schemeClr val="dk1"/>
              </a:buClr>
              <a:buSzPts val="2000"/>
              <a:buNone/>
            </a:pPr>
            <a:r>
              <a:rPr lang="en-US" sz="2000"/>
              <a:t>Jessica Taylor, PhD - Department of Physiology and Biophysics</a:t>
            </a:r>
            <a:endParaRPr/>
          </a:p>
          <a:p>
            <a:pPr marL="0" lvl="0" indent="0" algn="l" rtl="0">
              <a:lnSpc>
                <a:spcPct val="100000"/>
              </a:lnSpc>
              <a:spcBef>
                <a:spcPts val="0"/>
              </a:spcBef>
              <a:spcAft>
                <a:spcPts val="0"/>
              </a:spcAft>
              <a:buClr>
                <a:schemeClr val="dk1"/>
              </a:buClr>
              <a:buSzPts val="2000"/>
              <a:buNone/>
            </a:pPr>
            <a:r>
              <a:rPr lang="en-US" sz="2000"/>
              <a:t>Jennifer Yoest, MD - Department of Pathology</a:t>
            </a:r>
            <a:endParaRPr/>
          </a:p>
          <a:p>
            <a:pPr marL="0" lvl="0" indent="0" algn="l" rtl="0">
              <a:lnSpc>
                <a:spcPct val="100000"/>
              </a:lnSpc>
              <a:spcBef>
                <a:spcPts val="0"/>
              </a:spcBef>
              <a:spcAft>
                <a:spcPts val="0"/>
              </a:spcAft>
              <a:buClr>
                <a:schemeClr val="dk1"/>
              </a:buClr>
              <a:buSzPts val="2000"/>
              <a:buNone/>
            </a:pPr>
            <a:r>
              <a:rPr lang="en-US" sz="2000"/>
              <a:t>Melissa Jenkins, MD – Department of Infectious Disease</a:t>
            </a:r>
            <a:endParaRPr/>
          </a:p>
          <a:p>
            <a:pPr marL="228600" lvl="0" indent="-50800" algn="l" rtl="0">
              <a:lnSpc>
                <a:spcPct val="90000"/>
              </a:lnSpc>
              <a:spcBef>
                <a:spcPts val="1000"/>
              </a:spcBef>
              <a:spcAft>
                <a:spcPts val="0"/>
              </a:spcAft>
              <a:buClr>
                <a:schemeClr val="dk1"/>
              </a:buClr>
              <a:buSzPts val="2800"/>
              <a:buNone/>
            </a:pPr>
            <a:endParaRPr/>
          </a:p>
        </p:txBody>
      </p:sp>
      <p:sp>
        <p:nvSpPr>
          <p:cNvPr id="99" name="Google Shape;99;p2"/>
          <p:cNvSpPr/>
          <p:nvPr/>
        </p:nvSpPr>
        <p:spPr>
          <a:xfrm>
            <a:off x="0" y="5855855"/>
            <a:ext cx="12192000" cy="1002145"/>
          </a:xfrm>
          <a:prstGeom prst="rect">
            <a:avLst/>
          </a:prstGeom>
          <a:solidFill>
            <a:srgbClr val="0A304E"/>
          </a:solidFill>
          <a:ln w="12700" cap="flat" cmpd="sng">
            <a:solidFill>
              <a:srgbClr val="0A304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00" name="Google Shape;100;p2" descr="Case Western Reserve University est 1826"/>
          <p:cNvPicPr preferRelativeResize="0"/>
          <p:nvPr/>
        </p:nvPicPr>
        <p:blipFill rotWithShape="1">
          <a:blip r:embed="rId3">
            <a:alphaModFix/>
          </a:blip>
          <a:srcRect/>
          <a:stretch/>
        </p:blipFill>
        <p:spPr>
          <a:xfrm>
            <a:off x="259269" y="6110621"/>
            <a:ext cx="3128019" cy="500483"/>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CME-Meetings</a:t>
            </a:r>
            <a:endParaRPr/>
          </a:p>
        </p:txBody>
      </p:sp>
      <p:sp>
        <p:nvSpPr>
          <p:cNvPr id="106" name="Google Shape;106;p3"/>
          <p:cNvSpPr txBox="1">
            <a:spLocks noGrp="1"/>
          </p:cNvSpPr>
          <p:nvPr>
            <p:ph type="body" idx="1"/>
          </p:nvPr>
        </p:nvSpPr>
        <p:spPr>
          <a:xfrm>
            <a:off x="838200" y="1377134"/>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dirty="0"/>
              <a:t>CME is responsible for policy oversight, broad planning issues, review, and overall evaluation of the curriculum of the SOM.</a:t>
            </a:r>
            <a:endParaRPr dirty="0"/>
          </a:p>
          <a:p>
            <a:pPr marL="228600" lvl="0" indent="-228600" algn="l" rtl="0">
              <a:lnSpc>
                <a:spcPct val="90000"/>
              </a:lnSpc>
              <a:spcBef>
                <a:spcPts val="1000"/>
              </a:spcBef>
              <a:spcAft>
                <a:spcPts val="0"/>
              </a:spcAft>
              <a:buClr>
                <a:schemeClr val="dk1"/>
              </a:buClr>
              <a:buSzPts val="2800"/>
              <a:buChar char="•"/>
            </a:pPr>
            <a:r>
              <a:rPr lang="en-US" dirty="0"/>
              <a:t>Meeting are open to the faculty and occur the 4</a:t>
            </a:r>
            <a:r>
              <a:rPr lang="en-US" baseline="30000" dirty="0"/>
              <a:t>th</a:t>
            </a:r>
            <a:r>
              <a:rPr lang="en-US" dirty="0"/>
              <a:t> Thursday of the month via ZOOM 4-5:50pm</a:t>
            </a:r>
            <a:endParaRPr b="1" u="sng" dirty="0"/>
          </a:p>
          <a:p>
            <a:pPr marL="228600" lvl="0" indent="-228600" algn="l" rtl="0">
              <a:lnSpc>
                <a:spcPct val="90000"/>
              </a:lnSpc>
              <a:spcBef>
                <a:spcPts val="1000"/>
              </a:spcBef>
              <a:spcAft>
                <a:spcPts val="0"/>
              </a:spcAft>
              <a:buClr>
                <a:schemeClr val="dk1"/>
              </a:buClr>
              <a:buSzPts val="2800"/>
              <a:buChar char="•"/>
            </a:pPr>
            <a:r>
              <a:rPr lang="en-US" b="1" u="sng" dirty="0" smtClean="0"/>
              <a:t>Meetings 2021-22 Academic Year:</a:t>
            </a:r>
            <a:r>
              <a:rPr lang="en-US" dirty="0" smtClean="0"/>
              <a:t> </a:t>
            </a:r>
            <a:r>
              <a:rPr lang="en-US" dirty="0"/>
              <a:t>7/22/2021, 8/26/2021, 10/28/2021, 12/02/2021, 1/27/2022, 2/24/2022,  4/28/2022, 5/26/2023, 6/23/2022 </a:t>
            </a:r>
            <a:endParaRPr lang="en-US" dirty="0" smtClean="0"/>
          </a:p>
          <a:p>
            <a:pPr marL="228600" indent="-228600">
              <a:buSzPts val="2800"/>
            </a:pPr>
            <a:r>
              <a:rPr lang="en-US" b="1" u="sng" dirty="0" smtClean="0"/>
              <a:t>Meeting 2022-23 Academic Year</a:t>
            </a:r>
            <a:r>
              <a:rPr lang="en-US" dirty="0" smtClean="0"/>
              <a:t>: 7/28/22</a:t>
            </a:r>
            <a:r>
              <a:rPr lang="en-US" dirty="0"/>
              <a:t>, </a:t>
            </a:r>
            <a:r>
              <a:rPr lang="en-US" dirty="0" smtClean="0"/>
              <a:t>8/25/22</a:t>
            </a:r>
            <a:r>
              <a:rPr lang="en-US" dirty="0"/>
              <a:t>, </a:t>
            </a:r>
            <a:r>
              <a:rPr lang="en-US" dirty="0" smtClean="0"/>
              <a:t>9/22/22</a:t>
            </a:r>
            <a:r>
              <a:rPr lang="en-US" dirty="0"/>
              <a:t>, </a:t>
            </a:r>
            <a:r>
              <a:rPr lang="en-US" dirty="0" smtClean="0"/>
              <a:t>10/27/22</a:t>
            </a:r>
            <a:r>
              <a:rPr lang="en-US" dirty="0"/>
              <a:t>, </a:t>
            </a:r>
            <a:r>
              <a:rPr lang="en-US" dirty="0" smtClean="0"/>
              <a:t>12/1/22, 1/26/23, 2/23/23, 3/16/23, 4/27/23, 5/25/23, 6/22/23</a:t>
            </a:r>
            <a:endParaRPr lang="en-US" dirty="0"/>
          </a:p>
          <a:p>
            <a:pPr marL="228600" lvl="0" indent="-228600">
              <a:buSzPts val="2800"/>
            </a:pPr>
            <a:endParaRPr dirty="0"/>
          </a:p>
        </p:txBody>
      </p:sp>
      <p:sp>
        <p:nvSpPr>
          <p:cNvPr id="107" name="Google Shape;107;p3"/>
          <p:cNvSpPr/>
          <p:nvPr/>
        </p:nvSpPr>
        <p:spPr>
          <a:xfrm>
            <a:off x="0" y="5855855"/>
            <a:ext cx="12192000" cy="1002145"/>
          </a:xfrm>
          <a:prstGeom prst="rect">
            <a:avLst/>
          </a:prstGeom>
          <a:solidFill>
            <a:srgbClr val="0A304E"/>
          </a:solidFill>
          <a:ln w="12700" cap="flat" cmpd="sng">
            <a:solidFill>
              <a:srgbClr val="0A304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08" name="Google Shape;108;p3" descr="Case Western Reserve University est 1826"/>
          <p:cNvPicPr preferRelativeResize="0"/>
          <p:nvPr/>
        </p:nvPicPr>
        <p:blipFill rotWithShape="1">
          <a:blip r:embed="rId3">
            <a:alphaModFix/>
          </a:blip>
          <a:srcRect/>
          <a:stretch/>
        </p:blipFill>
        <p:spPr>
          <a:xfrm>
            <a:off x="259269" y="6110621"/>
            <a:ext cx="3128019" cy="500483"/>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Usual Business</a:t>
            </a:r>
            <a:endParaRPr/>
          </a:p>
        </p:txBody>
      </p:sp>
      <p:sp>
        <p:nvSpPr>
          <p:cNvPr id="114" name="Google Shape;114;p4"/>
          <p:cNvSpPr txBox="1">
            <a:spLocks noGrp="1"/>
          </p:cNvSpPr>
          <p:nvPr>
            <p:ph type="body" idx="1"/>
          </p:nvPr>
        </p:nvSpPr>
        <p:spPr>
          <a:xfrm>
            <a:off x="820956" y="1596325"/>
            <a:ext cx="10515600" cy="4658129"/>
          </a:xfrm>
          <a:prstGeom prst="rect">
            <a:avLst/>
          </a:prstGeom>
          <a:noFill/>
          <a:ln>
            <a:noFill/>
          </a:ln>
        </p:spPr>
        <p:txBody>
          <a:bodyPr spcFirstLastPara="1" wrap="square" lIns="91425" tIns="45700" rIns="91425" bIns="45700" anchor="t" anchorCtr="0">
            <a:normAutofit/>
          </a:bodyPr>
          <a:lstStyle/>
          <a:p>
            <a:pPr marL="228600" lvl="0" indent="-215900" algn="l" rtl="0">
              <a:lnSpc>
                <a:spcPct val="90000"/>
              </a:lnSpc>
              <a:spcBef>
                <a:spcPts val="0"/>
              </a:spcBef>
              <a:spcAft>
                <a:spcPts val="0"/>
              </a:spcAft>
              <a:buClr>
                <a:schemeClr val="dk1"/>
              </a:buClr>
              <a:buSzPts val="2600"/>
              <a:buChar char="•"/>
            </a:pPr>
            <a:r>
              <a:rPr lang="en-US" sz="2600" dirty="0"/>
              <a:t>Evaluated, reviewed and made recommendations of CME sub-committees activity through regular reports of JCOG (Joint Clinical Oversight Group), WR2, CCLCM Steering Council, and PEAC (Program Evaluation and Assessment Committee).</a:t>
            </a:r>
            <a:endParaRPr sz="2600" dirty="0"/>
          </a:p>
          <a:p>
            <a:pPr marL="228600" lvl="0" indent="-215900" algn="l" rtl="0">
              <a:lnSpc>
                <a:spcPct val="90000"/>
              </a:lnSpc>
              <a:spcBef>
                <a:spcPts val="1000"/>
              </a:spcBef>
              <a:spcAft>
                <a:spcPts val="0"/>
              </a:spcAft>
              <a:buClr>
                <a:schemeClr val="dk1"/>
              </a:buClr>
              <a:buSzPts val="2600"/>
              <a:buChar char="•"/>
            </a:pPr>
            <a:r>
              <a:rPr lang="en-US" sz="2600" dirty="0"/>
              <a:t>Evaluation and review the cycle of Graduation Questionnaire results, USMLE and national examination results, assessment of residency performance of graduates, NRMP match results, and specialty choices of graduates.</a:t>
            </a:r>
            <a:endParaRPr sz="2600" dirty="0"/>
          </a:p>
          <a:p>
            <a:pPr marL="228600" lvl="0" indent="-215900" algn="l" rtl="0">
              <a:lnSpc>
                <a:spcPct val="90000"/>
              </a:lnSpc>
              <a:spcBef>
                <a:spcPts val="1000"/>
              </a:spcBef>
              <a:spcAft>
                <a:spcPts val="0"/>
              </a:spcAft>
              <a:buClr>
                <a:schemeClr val="dk1"/>
              </a:buClr>
              <a:buSzPts val="2600"/>
              <a:buChar char="•"/>
            </a:pPr>
            <a:r>
              <a:rPr lang="en-US" sz="2600" dirty="0"/>
              <a:t>Collaborative Practice 1 course curriculum review of course satisfaction data and curriculum changes based on student feedback, quality improvement and proposed action steps.</a:t>
            </a:r>
            <a:endParaRPr sz="2600" dirty="0"/>
          </a:p>
        </p:txBody>
      </p:sp>
      <p:sp>
        <p:nvSpPr>
          <p:cNvPr id="115" name="Google Shape;115;p4"/>
          <p:cNvSpPr/>
          <p:nvPr/>
        </p:nvSpPr>
        <p:spPr>
          <a:xfrm>
            <a:off x="0" y="5855855"/>
            <a:ext cx="12192000" cy="1002145"/>
          </a:xfrm>
          <a:prstGeom prst="rect">
            <a:avLst/>
          </a:prstGeom>
          <a:solidFill>
            <a:srgbClr val="0A304E"/>
          </a:solidFill>
          <a:ln w="12700" cap="flat" cmpd="sng">
            <a:solidFill>
              <a:srgbClr val="0A304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16" name="Google Shape;116;p4" descr="Case Western Reserve University est 1826"/>
          <p:cNvPicPr preferRelativeResize="0"/>
          <p:nvPr/>
        </p:nvPicPr>
        <p:blipFill rotWithShape="1">
          <a:blip r:embed="rId3">
            <a:alphaModFix/>
          </a:blip>
          <a:srcRect/>
          <a:stretch/>
        </p:blipFill>
        <p:spPr>
          <a:xfrm>
            <a:off x="259269" y="6110621"/>
            <a:ext cx="3128019" cy="500483"/>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5"/>
          <p:cNvSpPr/>
          <p:nvPr/>
        </p:nvSpPr>
        <p:spPr>
          <a:xfrm>
            <a:off x="0" y="5855855"/>
            <a:ext cx="12192000" cy="1002145"/>
          </a:xfrm>
          <a:prstGeom prst="rect">
            <a:avLst/>
          </a:prstGeom>
          <a:solidFill>
            <a:srgbClr val="0A304E"/>
          </a:solidFill>
          <a:ln w="12700" cap="flat" cmpd="sng">
            <a:solidFill>
              <a:srgbClr val="0A304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23" name="Google Shape;123;p5" descr="Case Western Reserve University est 1826"/>
          <p:cNvPicPr preferRelativeResize="0"/>
          <p:nvPr/>
        </p:nvPicPr>
        <p:blipFill rotWithShape="1">
          <a:blip r:embed="rId3">
            <a:alphaModFix/>
          </a:blip>
          <a:srcRect/>
          <a:stretch/>
        </p:blipFill>
        <p:spPr>
          <a:xfrm>
            <a:off x="259269" y="6110621"/>
            <a:ext cx="3128019" cy="500483"/>
          </a:xfrm>
          <a:prstGeom prst="rect">
            <a:avLst/>
          </a:prstGeom>
          <a:noFill/>
          <a:ln>
            <a:noFill/>
          </a:ln>
        </p:spPr>
      </p:pic>
      <p:sp>
        <p:nvSpPr>
          <p:cNvPr id="124" name="Google Shape;124;p5"/>
          <p:cNvSpPr txBox="1"/>
          <p:nvPr/>
        </p:nvSpPr>
        <p:spPr>
          <a:xfrm>
            <a:off x="419275" y="501298"/>
            <a:ext cx="10318964"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800" b="0" i="0" u="none" strike="noStrike" cap="none" dirty="0">
                <a:solidFill>
                  <a:schemeClr val="dk1"/>
                </a:solidFill>
                <a:latin typeface="Calibri"/>
                <a:ea typeface="Calibri"/>
                <a:cs typeface="Calibri"/>
                <a:sym typeface="Calibri"/>
              </a:rPr>
              <a:t>New Initiative Curriculum Structure</a:t>
            </a:r>
            <a:endParaRPr sz="4800" dirty="0">
              <a:solidFill>
                <a:schemeClr val="dk1"/>
              </a:solidFill>
              <a:latin typeface="Calibri"/>
              <a:ea typeface="Calibri"/>
              <a:cs typeface="Calibri"/>
              <a:sym typeface="Calibri"/>
            </a:endParaRPr>
          </a:p>
        </p:txBody>
      </p:sp>
      <p:sp>
        <p:nvSpPr>
          <p:cNvPr id="125" name="Google Shape;125;p5"/>
          <p:cNvSpPr/>
          <p:nvPr/>
        </p:nvSpPr>
        <p:spPr>
          <a:xfrm>
            <a:off x="842679" y="1936386"/>
            <a:ext cx="1506070" cy="609600"/>
          </a:xfrm>
          <a:prstGeom prst="rect">
            <a:avLst/>
          </a:prstGeom>
          <a:solidFill>
            <a:schemeClr val="accent1"/>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dirty="0">
                <a:solidFill>
                  <a:schemeClr val="lt1"/>
                </a:solidFill>
                <a:latin typeface="Calibri"/>
                <a:ea typeface="Calibri"/>
                <a:cs typeface="Calibri"/>
                <a:sym typeface="Calibri"/>
              </a:rPr>
              <a:t>Blocks </a:t>
            </a:r>
            <a:r>
              <a:rPr lang="en-US" sz="1800" dirty="0" smtClean="0">
                <a:solidFill>
                  <a:schemeClr val="lt1"/>
                </a:solidFill>
                <a:latin typeface="Calibri"/>
                <a:ea typeface="Calibri"/>
                <a:cs typeface="Calibri"/>
                <a:sym typeface="Calibri"/>
              </a:rPr>
              <a:t>1,2,3,4</a:t>
            </a:r>
          </a:p>
          <a:p>
            <a:pPr marL="0" marR="0" lvl="0" indent="0" algn="ctr" rtl="0">
              <a:spcBef>
                <a:spcPts val="0"/>
              </a:spcBef>
              <a:spcAft>
                <a:spcPts val="0"/>
              </a:spcAft>
              <a:buNone/>
            </a:pPr>
            <a:r>
              <a:rPr lang="en-US" sz="1800" dirty="0" smtClean="0">
                <a:solidFill>
                  <a:schemeClr val="lt1"/>
                </a:solidFill>
                <a:latin typeface="Calibri"/>
                <a:ea typeface="Calibri"/>
                <a:cs typeface="Calibri"/>
                <a:sym typeface="Calibri"/>
              </a:rPr>
              <a:t>(7,8)</a:t>
            </a:r>
            <a:endParaRPr dirty="0"/>
          </a:p>
        </p:txBody>
      </p:sp>
      <p:sp>
        <p:nvSpPr>
          <p:cNvPr id="126" name="Google Shape;126;p5"/>
          <p:cNvSpPr/>
          <p:nvPr/>
        </p:nvSpPr>
        <p:spPr>
          <a:xfrm>
            <a:off x="2411496" y="1945350"/>
            <a:ext cx="1120588" cy="609600"/>
          </a:xfrm>
          <a:prstGeom prst="rect">
            <a:avLst/>
          </a:prstGeom>
          <a:solidFill>
            <a:schemeClr val="accent6"/>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dirty="0">
                <a:solidFill>
                  <a:schemeClr val="lt1"/>
                </a:solidFill>
                <a:latin typeface="Calibri"/>
                <a:ea typeface="Calibri"/>
                <a:cs typeface="Calibri"/>
                <a:sym typeface="Calibri"/>
              </a:rPr>
              <a:t>12w</a:t>
            </a:r>
            <a:endParaRPr dirty="0"/>
          </a:p>
          <a:p>
            <a:pPr marL="0" marR="0" lvl="0" indent="0" algn="ctr" rtl="0">
              <a:spcBef>
                <a:spcPts val="0"/>
              </a:spcBef>
              <a:spcAft>
                <a:spcPts val="0"/>
              </a:spcAft>
              <a:buNone/>
            </a:pPr>
            <a:r>
              <a:rPr lang="en-US" sz="1800" dirty="0">
                <a:solidFill>
                  <a:schemeClr val="lt1"/>
                </a:solidFill>
                <a:latin typeface="Calibri"/>
                <a:ea typeface="Calibri"/>
                <a:cs typeface="Calibri"/>
                <a:sym typeface="Calibri"/>
              </a:rPr>
              <a:t>Research</a:t>
            </a:r>
            <a:endParaRPr dirty="0"/>
          </a:p>
        </p:txBody>
      </p:sp>
      <p:sp>
        <p:nvSpPr>
          <p:cNvPr id="127" name="Google Shape;127;p5"/>
          <p:cNvSpPr/>
          <p:nvPr/>
        </p:nvSpPr>
        <p:spPr>
          <a:xfrm>
            <a:off x="3585876" y="1936389"/>
            <a:ext cx="1290920" cy="609600"/>
          </a:xfrm>
          <a:prstGeom prst="rect">
            <a:avLst/>
          </a:prstGeom>
          <a:solidFill>
            <a:srgbClr val="2E75B5"/>
          </a:solidFill>
          <a:ln w="12700" cap="flat" cmpd="sng">
            <a:solidFill>
              <a:srgbClr val="2E75B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dirty="0">
                <a:solidFill>
                  <a:schemeClr val="lt1"/>
                </a:solidFill>
                <a:latin typeface="Calibri"/>
                <a:ea typeface="Calibri"/>
                <a:cs typeface="Calibri"/>
                <a:sym typeface="Calibri"/>
              </a:rPr>
              <a:t>Blocks 5,6,7,8</a:t>
            </a:r>
            <a:endParaRPr dirty="0"/>
          </a:p>
        </p:txBody>
      </p:sp>
      <p:sp>
        <p:nvSpPr>
          <p:cNvPr id="128" name="Google Shape;128;p5"/>
          <p:cNvSpPr/>
          <p:nvPr/>
        </p:nvSpPr>
        <p:spPr>
          <a:xfrm>
            <a:off x="4930588" y="1945350"/>
            <a:ext cx="788890" cy="609600"/>
          </a:xfrm>
          <a:prstGeom prst="rect">
            <a:avLst/>
          </a:prstGeom>
          <a:solidFill>
            <a:srgbClr val="7F6000"/>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dirty="0">
                <a:solidFill>
                  <a:schemeClr val="lt1"/>
                </a:solidFill>
                <a:latin typeface="Calibri"/>
                <a:ea typeface="Calibri"/>
                <a:cs typeface="Calibri"/>
                <a:sym typeface="Calibri"/>
              </a:rPr>
              <a:t>6w</a:t>
            </a:r>
            <a:endParaRPr dirty="0"/>
          </a:p>
          <a:p>
            <a:pPr marL="0" marR="0" lvl="0" indent="0" algn="ctr" rtl="0">
              <a:spcBef>
                <a:spcPts val="0"/>
              </a:spcBef>
              <a:spcAft>
                <a:spcPts val="0"/>
              </a:spcAft>
              <a:buNone/>
            </a:pPr>
            <a:r>
              <a:rPr lang="en-US" sz="1800" dirty="0">
                <a:solidFill>
                  <a:schemeClr val="lt1"/>
                </a:solidFill>
                <a:latin typeface="Calibri"/>
                <a:ea typeface="Calibri"/>
                <a:cs typeface="Calibri"/>
                <a:sym typeface="Calibri"/>
              </a:rPr>
              <a:t>Step 1</a:t>
            </a:r>
            <a:endParaRPr dirty="0"/>
          </a:p>
        </p:txBody>
      </p:sp>
      <p:sp>
        <p:nvSpPr>
          <p:cNvPr id="129" name="Google Shape;129;p5"/>
          <p:cNvSpPr/>
          <p:nvPr/>
        </p:nvSpPr>
        <p:spPr>
          <a:xfrm>
            <a:off x="5773270" y="1945350"/>
            <a:ext cx="2330820" cy="609600"/>
          </a:xfrm>
          <a:prstGeom prst="rect">
            <a:avLst/>
          </a:prstGeom>
          <a:solidFill>
            <a:srgbClr val="7030A0"/>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dirty="0">
                <a:solidFill>
                  <a:schemeClr val="lt1"/>
                </a:solidFill>
                <a:latin typeface="Calibri"/>
                <a:ea typeface="Calibri"/>
                <a:cs typeface="Calibri"/>
                <a:sym typeface="Calibri"/>
              </a:rPr>
              <a:t>Clerkship Year</a:t>
            </a:r>
            <a:endParaRPr dirty="0"/>
          </a:p>
        </p:txBody>
      </p:sp>
      <p:sp>
        <p:nvSpPr>
          <p:cNvPr id="130" name="Google Shape;130;p5"/>
          <p:cNvSpPr/>
          <p:nvPr/>
        </p:nvSpPr>
        <p:spPr>
          <a:xfrm>
            <a:off x="8139949" y="1945350"/>
            <a:ext cx="878542" cy="609600"/>
          </a:xfrm>
          <a:prstGeom prst="rect">
            <a:avLst/>
          </a:prstGeom>
          <a:solidFill>
            <a:srgbClr val="7F6000"/>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dirty="0">
                <a:solidFill>
                  <a:schemeClr val="lt1"/>
                </a:solidFill>
                <a:latin typeface="Calibri"/>
                <a:ea typeface="Calibri"/>
                <a:cs typeface="Calibri"/>
                <a:sym typeface="Calibri"/>
              </a:rPr>
              <a:t>8w</a:t>
            </a:r>
            <a:endParaRPr dirty="0"/>
          </a:p>
          <a:p>
            <a:pPr marL="0" marR="0" lvl="0" indent="0" algn="ctr" rtl="0">
              <a:spcBef>
                <a:spcPts val="0"/>
              </a:spcBef>
              <a:spcAft>
                <a:spcPts val="0"/>
              </a:spcAft>
              <a:buNone/>
            </a:pPr>
            <a:r>
              <a:rPr lang="en-US" sz="1800" dirty="0">
                <a:solidFill>
                  <a:schemeClr val="lt1"/>
                </a:solidFill>
                <a:latin typeface="Calibri"/>
                <a:ea typeface="Calibri"/>
                <a:cs typeface="Calibri"/>
                <a:sym typeface="Calibri"/>
              </a:rPr>
              <a:t>Step 2</a:t>
            </a:r>
            <a:endParaRPr dirty="0"/>
          </a:p>
        </p:txBody>
      </p:sp>
      <p:sp>
        <p:nvSpPr>
          <p:cNvPr id="131" name="Google Shape;131;p5"/>
          <p:cNvSpPr txBox="1"/>
          <p:nvPr/>
        </p:nvSpPr>
        <p:spPr>
          <a:xfrm>
            <a:off x="10131173" y="5444356"/>
            <a:ext cx="2060885"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*Not drawn to scale</a:t>
            </a:r>
            <a:endParaRPr/>
          </a:p>
        </p:txBody>
      </p:sp>
      <p:sp>
        <p:nvSpPr>
          <p:cNvPr id="132" name="Google Shape;132;p5"/>
          <p:cNvSpPr/>
          <p:nvPr/>
        </p:nvSpPr>
        <p:spPr>
          <a:xfrm>
            <a:off x="9054349" y="1936386"/>
            <a:ext cx="2330820" cy="609600"/>
          </a:xfrm>
          <a:prstGeom prst="rect">
            <a:avLst/>
          </a:prstGeom>
          <a:solidFill>
            <a:srgbClr val="7030A0"/>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500" dirty="0">
                <a:solidFill>
                  <a:schemeClr val="lt1"/>
                </a:solidFill>
                <a:latin typeface="Calibri"/>
                <a:ea typeface="Calibri"/>
                <a:cs typeface="Calibri"/>
                <a:sym typeface="Calibri"/>
              </a:rPr>
              <a:t>AI’s, electives, interviews, teaching selective, residency prep</a:t>
            </a:r>
            <a:endParaRPr dirty="0"/>
          </a:p>
        </p:txBody>
      </p:sp>
      <p:cxnSp>
        <p:nvCxnSpPr>
          <p:cNvPr id="133" name="Google Shape;133;p5"/>
          <p:cNvCxnSpPr/>
          <p:nvPr/>
        </p:nvCxnSpPr>
        <p:spPr>
          <a:xfrm>
            <a:off x="1004040" y="3797507"/>
            <a:ext cx="4876799" cy="0"/>
          </a:xfrm>
          <a:prstGeom prst="straightConnector1">
            <a:avLst/>
          </a:prstGeom>
          <a:noFill/>
          <a:ln w="38100" cap="flat" cmpd="sng">
            <a:solidFill>
              <a:schemeClr val="accent1"/>
            </a:solidFill>
            <a:prstDash val="solid"/>
            <a:miter lim="800000"/>
            <a:headEnd type="none" w="sm" len="sm"/>
            <a:tailEnd type="none" w="sm" len="sm"/>
          </a:ln>
        </p:spPr>
      </p:cxnSp>
      <p:cxnSp>
        <p:nvCxnSpPr>
          <p:cNvPr id="134" name="Google Shape;134;p5"/>
          <p:cNvCxnSpPr/>
          <p:nvPr/>
        </p:nvCxnSpPr>
        <p:spPr>
          <a:xfrm>
            <a:off x="5934626" y="3797507"/>
            <a:ext cx="2259104" cy="0"/>
          </a:xfrm>
          <a:prstGeom prst="straightConnector1">
            <a:avLst/>
          </a:prstGeom>
          <a:noFill/>
          <a:ln w="38100" cap="flat" cmpd="sng">
            <a:solidFill>
              <a:schemeClr val="accent1"/>
            </a:solidFill>
            <a:prstDash val="solid"/>
            <a:miter lim="800000"/>
            <a:headEnd type="none" w="sm" len="sm"/>
            <a:tailEnd type="none" w="sm" len="sm"/>
          </a:ln>
        </p:spPr>
      </p:cxnSp>
      <p:cxnSp>
        <p:nvCxnSpPr>
          <p:cNvPr id="135" name="Google Shape;135;p5"/>
          <p:cNvCxnSpPr/>
          <p:nvPr/>
        </p:nvCxnSpPr>
        <p:spPr>
          <a:xfrm>
            <a:off x="8364055" y="3788546"/>
            <a:ext cx="2931456" cy="0"/>
          </a:xfrm>
          <a:prstGeom prst="straightConnector1">
            <a:avLst/>
          </a:prstGeom>
          <a:noFill/>
          <a:ln w="38100" cap="flat" cmpd="sng">
            <a:solidFill>
              <a:schemeClr val="accent1"/>
            </a:solidFill>
            <a:prstDash val="solid"/>
            <a:miter lim="800000"/>
            <a:headEnd type="none" w="sm" len="sm"/>
            <a:tailEnd type="none" w="sm" len="sm"/>
          </a:ln>
        </p:spPr>
      </p:cxnSp>
      <p:sp>
        <p:nvSpPr>
          <p:cNvPr id="136" name="Google Shape;136;p5"/>
          <p:cNvSpPr txBox="1"/>
          <p:nvPr/>
        </p:nvSpPr>
        <p:spPr>
          <a:xfrm>
            <a:off x="1004040" y="3424522"/>
            <a:ext cx="4496295"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Phase 1:  </a:t>
            </a:r>
            <a:r>
              <a:rPr lang="en-US" sz="1800" i="1">
                <a:solidFill>
                  <a:schemeClr val="dk1"/>
                </a:solidFill>
                <a:latin typeface="Calibri"/>
                <a:ea typeface="Calibri"/>
                <a:cs typeface="Calibri"/>
                <a:sym typeface="Calibri"/>
              </a:rPr>
              <a:t>Foundations of Medicine and Health</a:t>
            </a:r>
            <a:endParaRPr/>
          </a:p>
        </p:txBody>
      </p:sp>
      <p:sp>
        <p:nvSpPr>
          <p:cNvPr id="137" name="Google Shape;137;p5"/>
          <p:cNvSpPr txBox="1"/>
          <p:nvPr/>
        </p:nvSpPr>
        <p:spPr>
          <a:xfrm>
            <a:off x="5934626" y="3428175"/>
            <a:ext cx="2028056"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Phase 2:  </a:t>
            </a:r>
            <a:r>
              <a:rPr lang="en-US" sz="1800" i="1">
                <a:solidFill>
                  <a:schemeClr val="dk1"/>
                </a:solidFill>
                <a:latin typeface="Calibri"/>
                <a:ea typeface="Calibri"/>
                <a:cs typeface="Calibri"/>
                <a:sym typeface="Calibri"/>
              </a:rPr>
              <a:t>Clerkships</a:t>
            </a:r>
            <a:endParaRPr/>
          </a:p>
        </p:txBody>
      </p:sp>
      <p:sp>
        <p:nvSpPr>
          <p:cNvPr id="138" name="Google Shape;138;p5"/>
          <p:cNvSpPr txBox="1"/>
          <p:nvPr/>
        </p:nvSpPr>
        <p:spPr>
          <a:xfrm>
            <a:off x="8364055" y="3419214"/>
            <a:ext cx="2797561"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Phase 3:  </a:t>
            </a:r>
            <a:r>
              <a:rPr lang="en-US" sz="1800" i="1">
                <a:solidFill>
                  <a:schemeClr val="dk1"/>
                </a:solidFill>
                <a:latin typeface="Calibri"/>
                <a:ea typeface="Calibri"/>
                <a:cs typeface="Calibri"/>
                <a:sym typeface="Calibri"/>
              </a:rPr>
              <a:t>Advanced Training</a:t>
            </a:r>
            <a:endParaRPr/>
          </a:p>
        </p:txBody>
      </p:sp>
      <p:sp>
        <p:nvSpPr>
          <p:cNvPr id="139" name="Google Shape;139;p5"/>
          <p:cNvSpPr txBox="1"/>
          <p:nvPr/>
        </p:nvSpPr>
        <p:spPr>
          <a:xfrm>
            <a:off x="6052896" y="2563299"/>
            <a:ext cx="2019912" cy="5847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0">
                <a:solidFill>
                  <a:schemeClr val="dk1"/>
                </a:solidFill>
                <a:latin typeface="Calibri"/>
                <a:ea typeface="Calibri"/>
                <a:cs typeface="Calibri"/>
                <a:sym typeface="Calibri"/>
              </a:rPr>
              <a:t>Includes 4w Research </a:t>
            </a:r>
            <a:endParaRPr/>
          </a:p>
          <a:p>
            <a:pPr marL="0" marR="0" lvl="0" indent="0" algn="l" rtl="0">
              <a:spcBef>
                <a:spcPts val="0"/>
              </a:spcBef>
              <a:spcAft>
                <a:spcPts val="0"/>
              </a:spcAft>
              <a:buNone/>
            </a:pPr>
            <a:r>
              <a:rPr lang="en-US" sz="1600">
                <a:solidFill>
                  <a:schemeClr val="dk1"/>
                </a:solidFill>
                <a:latin typeface="Calibri"/>
                <a:ea typeface="Calibri"/>
                <a:cs typeface="Calibri"/>
                <a:sym typeface="Calibri"/>
              </a:rPr>
              <a:t>and 4w electives</a:t>
            </a:r>
            <a:endParaRPr/>
          </a:p>
        </p:txBody>
      </p:sp>
      <p:sp>
        <p:nvSpPr>
          <p:cNvPr id="140" name="Google Shape;140;p5"/>
          <p:cNvSpPr txBox="1"/>
          <p:nvPr/>
        </p:nvSpPr>
        <p:spPr>
          <a:xfrm>
            <a:off x="3294765" y="3947129"/>
            <a:ext cx="5930983" cy="193895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b="1" dirty="0">
                <a:ln w="0"/>
                <a:solidFill>
                  <a:schemeClr val="accent1">
                    <a:lumMod val="75000"/>
                  </a:schemeClr>
                </a:solidFill>
                <a:effectLst>
                  <a:outerShdw blurRad="38100" dist="25400" dir="5400000" algn="ctr" rotWithShape="0">
                    <a:srgbClr val="6E747A">
                      <a:alpha val="43000"/>
                    </a:srgbClr>
                  </a:outerShdw>
                </a:effectLst>
                <a:latin typeface="Calibri"/>
                <a:ea typeface="Calibri"/>
                <a:cs typeface="Calibri"/>
                <a:sym typeface="Calibri"/>
              </a:rPr>
              <a:t>Completion of first 12w of research between Years 1&amp;2</a:t>
            </a:r>
            <a:endParaRPr sz="2000" b="1" dirty="0">
              <a:ln w="0"/>
              <a:solidFill>
                <a:schemeClr val="accent1">
                  <a:lumMod val="75000"/>
                </a:schemeClr>
              </a:solidFill>
              <a:effectLst>
                <a:outerShdw blurRad="38100" dist="25400" dir="5400000" algn="ctr" rotWithShape="0">
                  <a:srgbClr val="6E747A">
                    <a:alpha val="43000"/>
                  </a:srgbClr>
                </a:outerShdw>
              </a:effectLst>
            </a:endParaRPr>
          </a:p>
          <a:p>
            <a:pPr marL="0" marR="0" lvl="0" indent="0" algn="l" rtl="0">
              <a:spcBef>
                <a:spcPts val="0"/>
              </a:spcBef>
              <a:spcAft>
                <a:spcPts val="0"/>
              </a:spcAft>
              <a:buNone/>
            </a:pPr>
            <a:r>
              <a:rPr lang="en-US" sz="2000" b="1" dirty="0">
                <a:solidFill>
                  <a:srgbClr val="C00000"/>
                </a:solidFill>
                <a:latin typeface="Calibri"/>
                <a:ea typeface="Calibri"/>
                <a:cs typeface="Calibri"/>
                <a:sym typeface="Calibri"/>
              </a:rPr>
              <a:t>Adjustment of allotted Step 1/Step 2 study time</a:t>
            </a:r>
            <a:endParaRPr sz="2000" b="1" dirty="0">
              <a:solidFill>
                <a:srgbClr val="C00000"/>
              </a:solidFill>
            </a:endParaRPr>
          </a:p>
          <a:p>
            <a:pPr marL="0" marR="0" lvl="0" indent="0" algn="l" rtl="0">
              <a:spcBef>
                <a:spcPts val="0"/>
              </a:spcBef>
              <a:spcAft>
                <a:spcPts val="0"/>
              </a:spcAft>
              <a:buNone/>
            </a:pPr>
            <a:r>
              <a:rPr lang="en-US" sz="2000" b="1" dirty="0">
                <a:solidFill>
                  <a:schemeClr val="accent6">
                    <a:lumMod val="75000"/>
                  </a:schemeClr>
                </a:solidFill>
                <a:latin typeface="Calibri"/>
                <a:ea typeface="Calibri"/>
                <a:cs typeface="Calibri"/>
                <a:sym typeface="Calibri"/>
              </a:rPr>
              <a:t>Early May start to clerkships</a:t>
            </a:r>
            <a:endParaRPr sz="2000" b="1" dirty="0">
              <a:solidFill>
                <a:schemeClr val="accent6">
                  <a:lumMod val="75000"/>
                </a:schemeClr>
              </a:solidFill>
            </a:endParaRPr>
          </a:p>
          <a:p>
            <a:pPr marL="0" marR="0" lvl="0" indent="0" algn="l" rtl="0">
              <a:spcBef>
                <a:spcPts val="0"/>
              </a:spcBef>
              <a:spcAft>
                <a:spcPts val="0"/>
              </a:spcAft>
              <a:buNone/>
            </a:pPr>
            <a:r>
              <a:rPr lang="en-US" sz="2000" b="1" dirty="0" smtClean="0">
                <a:solidFill>
                  <a:schemeClr val="accent2">
                    <a:lumMod val="75000"/>
                  </a:schemeClr>
                </a:solidFill>
                <a:latin typeface="Calibri"/>
                <a:ea typeface="Calibri"/>
                <a:cs typeface="Calibri"/>
                <a:sym typeface="Calibri"/>
              </a:rPr>
              <a:t>Fourth year required Residency Prep</a:t>
            </a:r>
            <a:endParaRPr sz="2000" b="1" dirty="0" smtClean="0">
              <a:solidFill>
                <a:schemeClr val="accent2">
                  <a:lumMod val="75000"/>
                </a:schemeClr>
              </a:solidFill>
            </a:endParaRPr>
          </a:p>
          <a:p>
            <a:pPr marL="0" marR="0" lvl="0" indent="0" algn="l" rtl="0">
              <a:spcBef>
                <a:spcPts val="0"/>
              </a:spcBef>
              <a:spcAft>
                <a:spcPts val="0"/>
              </a:spcAft>
              <a:buNone/>
            </a:pPr>
            <a:r>
              <a:rPr lang="en-US" sz="2000" b="1" dirty="0" smtClean="0">
                <a:solidFill>
                  <a:schemeClr val="accent2">
                    <a:lumMod val="75000"/>
                  </a:schemeClr>
                </a:solidFill>
                <a:latin typeface="Calibri"/>
                <a:ea typeface="Calibri"/>
                <a:cs typeface="Calibri"/>
                <a:sym typeface="Calibri"/>
              </a:rPr>
              <a:t>Fourth </a:t>
            </a:r>
            <a:r>
              <a:rPr lang="en-US" sz="2000" b="1" dirty="0">
                <a:solidFill>
                  <a:schemeClr val="accent2">
                    <a:lumMod val="75000"/>
                  </a:schemeClr>
                </a:solidFill>
                <a:latin typeface="Calibri"/>
                <a:ea typeface="Calibri"/>
                <a:cs typeface="Calibri"/>
                <a:sym typeface="Calibri"/>
              </a:rPr>
              <a:t>year required Teaching Selective</a:t>
            </a:r>
            <a:endParaRPr sz="2000" b="1" dirty="0">
              <a:solidFill>
                <a:schemeClr val="accent2">
                  <a:lumMod val="75000"/>
                </a:schemeClr>
              </a:solidFill>
            </a:endParaRPr>
          </a:p>
        </p:txBody>
      </p:sp>
      <p:sp>
        <p:nvSpPr>
          <p:cNvPr id="2" name="Up Arrow 1"/>
          <p:cNvSpPr/>
          <p:nvPr/>
        </p:nvSpPr>
        <p:spPr>
          <a:xfrm>
            <a:off x="2824705" y="2588405"/>
            <a:ext cx="427482" cy="762068"/>
          </a:xfrm>
          <a:prstGeom prst="upArrow">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Up Arrow 2"/>
          <p:cNvSpPr/>
          <p:nvPr/>
        </p:nvSpPr>
        <p:spPr>
          <a:xfrm>
            <a:off x="5032668" y="2591628"/>
            <a:ext cx="417897" cy="788829"/>
          </a:xfrm>
          <a:prstGeom prst="up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Up Arrow 22"/>
          <p:cNvSpPr/>
          <p:nvPr/>
        </p:nvSpPr>
        <p:spPr>
          <a:xfrm>
            <a:off x="8406226" y="2613058"/>
            <a:ext cx="402591" cy="788829"/>
          </a:xfrm>
          <a:prstGeom prst="up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Up Arrow 3"/>
          <p:cNvSpPr/>
          <p:nvPr/>
        </p:nvSpPr>
        <p:spPr>
          <a:xfrm>
            <a:off x="5719478" y="2613058"/>
            <a:ext cx="333418" cy="737415"/>
          </a:xfrm>
          <a:prstGeom prst="upArrow">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Up Arrow 24"/>
          <p:cNvSpPr/>
          <p:nvPr/>
        </p:nvSpPr>
        <p:spPr>
          <a:xfrm>
            <a:off x="9977164" y="2561644"/>
            <a:ext cx="485190" cy="788829"/>
          </a:xfrm>
          <a:prstGeom prst="upArrow">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Preparing for LCME site visit 2024-2025</a:t>
            </a:r>
            <a:endParaRPr/>
          </a:p>
        </p:txBody>
      </p:sp>
      <p:sp>
        <p:nvSpPr>
          <p:cNvPr id="146" name="Google Shape;146;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Continuous Quality Improvement (CQI) plan of the 12 LCME standards in preparation for LCME site visit review: 8 year cycle, standards reviewed, compliance and plans for improvement for standards in not in compliance.  </a:t>
            </a:r>
            <a:endParaRPr/>
          </a:p>
          <a:p>
            <a:pPr marL="228600" lvl="0" indent="-228600" algn="l" rtl="0">
              <a:lnSpc>
                <a:spcPct val="90000"/>
              </a:lnSpc>
              <a:spcBef>
                <a:spcPts val="1000"/>
              </a:spcBef>
              <a:spcAft>
                <a:spcPts val="0"/>
              </a:spcAft>
              <a:buClr>
                <a:schemeClr val="dk1"/>
              </a:buClr>
              <a:buSzPts val="2800"/>
              <a:buChar char="•"/>
            </a:pPr>
            <a:r>
              <a:rPr lang="en-US"/>
              <a:t>LCME CQI Dashboard Model was revised and approved. CQI Committee created as a subcommittee of CME to evaluate LCME standards and to refer non-compliance to CME for further review. The pilot Independent Student Analysis for LCME data was presented and evaluated.</a:t>
            </a:r>
            <a:endParaRPr/>
          </a:p>
          <a:p>
            <a:pPr marL="228600" lvl="0" indent="-50800" algn="l" rtl="0">
              <a:lnSpc>
                <a:spcPct val="90000"/>
              </a:lnSpc>
              <a:spcBef>
                <a:spcPts val="1000"/>
              </a:spcBef>
              <a:spcAft>
                <a:spcPts val="0"/>
              </a:spcAft>
              <a:buClr>
                <a:schemeClr val="dk1"/>
              </a:buClr>
              <a:buSzPts val="2800"/>
              <a:buNone/>
            </a:pPr>
            <a:endParaRPr/>
          </a:p>
        </p:txBody>
      </p:sp>
      <p:sp>
        <p:nvSpPr>
          <p:cNvPr id="147" name="Google Shape;147;p6"/>
          <p:cNvSpPr/>
          <p:nvPr/>
        </p:nvSpPr>
        <p:spPr>
          <a:xfrm>
            <a:off x="0" y="5855855"/>
            <a:ext cx="12192000" cy="1002145"/>
          </a:xfrm>
          <a:prstGeom prst="rect">
            <a:avLst/>
          </a:prstGeom>
          <a:solidFill>
            <a:srgbClr val="0A304E"/>
          </a:solidFill>
          <a:ln w="12700" cap="flat" cmpd="sng">
            <a:solidFill>
              <a:srgbClr val="0A304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48" name="Google Shape;148;p6" descr="Case Western Reserve University est 1826"/>
          <p:cNvPicPr preferRelativeResize="0"/>
          <p:nvPr/>
        </p:nvPicPr>
        <p:blipFill rotWithShape="1">
          <a:blip r:embed="rId3">
            <a:alphaModFix/>
          </a:blip>
          <a:srcRect/>
          <a:stretch/>
        </p:blipFill>
        <p:spPr>
          <a:xfrm>
            <a:off x="259269" y="6110621"/>
            <a:ext cx="3128019" cy="500483"/>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7"/>
          <p:cNvSpPr txBox="1">
            <a:spLocks noGrp="1"/>
          </p:cNvSpPr>
          <p:nvPr>
            <p:ph type="title"/>
          </p:nvPr>
        </p:nvSpPr>
        <p:spPr>
          <a:xfrm>
            <a:off x="838200" y="365125"/>
            <a:ext cx="106260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Evaluation of Clerkship Assessment &amp; Grading</a:t>
            </a:r>
            <a:endParaRPr/>
          </a:p>
        </p:txBody>
      </p:sp>
      <p:sp>
        <p:nvSpPr>
          <p:cNvPr id="154" name="Google Shape;154;p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Creation of Task Force to evaluate our grading system in the 3</a:t>
            </a:r>
            <a:r>
              <a:rPr lang="en-US" baseline="30000"/>
              <a:t>rd</a:t>
            </a:r>
            <a:r>
              <a:rPr lang="en-US"/>
              <a:t> year clerkships and how student clinical performance and shelf exam scores are weighed in the grading.</a:t>
            </a:r>
            <a:endParaRPr/>
          </a:p>
          <a:p>
            <a:pPr marL="228600" lvl="0" indent="-50800" algn="l" rtl="0">
              <a:lnSpc>
                <a:spcPct val="90000"/>
              </a:lnSpc>
              <a:spcBef>
                <a:spcPts val="1000"/>
              </a:spcBef>
              <a:spcAft>
                <a:spcPts val="0"/>
              </a:spcAft>
              <a:buClr>
                <a:schemeClr val="dk1"/>
              </a:buClr>
              <a:buSzPts val="2800"/>
              <a:buNone/>
            </a:pPr>
            <a:endParaRPr/>
          </a:p>
        </p:txBody>
      </p:sp>
      <p:sp>
        <p:nvSpPr>
          <p:cNvPr id="155" name="Google Shape;155;p7"/>
          <p:cNvSpPr/>
          <p:nvPr/>
        </p:nvSpPr>
        <p:spPr>
          <a:xfrm>
            <a:off x="0" y="5855855"/>
            <a:ext cx="12192000" cy="1002145"/>
          </a:xfrm>
          <a:prstGeom prst="rect">
            <a:avLst/>
          </a:prstGeom>
          <a:solidFill>
            <a:srgbClr val="0A304E"/>
          </a:solidFill>
          <a:ln w="12700" cap="flat" cmpd="sng">
            <a:solidFill>
              <a:srgbClr val="0A304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56" name="Google Shape;156;p7" descr="Case Western Reserve University est 1826"/>
          <p:cNvPicPr preferRelativeResize="0"/>
          <p:nvPr/>
        </p:nvPicPr>
        <p:blipFill rotWithShape="1">
          <a:blip r:embed="rId3">
            <a:alphaModFix/>
          </a:blip>
          <a:srcRect/>
          <a:stretch/>
        </p:blipFill>
        <p:spPr>
          <a:xfrm>
            <a:off x="259269" y="6110621"/>
            <a:ext cx="3128019" cy="500483"/>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Ongoing updates</a:t>
            </a:r>
            <a:endParaRPr/>
          </a:p>
        </p:txBody>
      </p:sp>
      <p:sp>
        <p:nvSpPr>
          <p:cNvPr id="162" name="Google Shape;162;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Discussed committee charge updates and modifications to be presented to the Bylaws Committee and then the Steering Council once appropriate changes are finalized by the committee on the transition of PEAC to the CQI Committee and update membership due to creation of new leadership roles since last charge edits in 2018.</a:t>
            </a:r>
            <a:endParaRPr/>
          </a:p>
          <a:p>
            <a:pPr marL="228600" lvl="0" indent="-50800" algn="l" rtl="0">
              <a:lnSpc>
                <a:spcPct val="90000"/>
              </a:lnSpc>
              <a:spcBef>
                <a:spcPts val="1000"/>
              </a:spcBef>
              <a:spcAft>
                <a:spcPts val="0"/>
              </a:spcAft>
              <a:buClr>
                <a:schemeClr val="dk1"/>
              </a:buClr>
              <a:buSzPts val="2800"/>
              <a:buNone/>
            </a:pPr>
            <a:endParaRPr/>
          </a:p>
        </p:txBody>
      </p:sp>
      <p:sp>
        <p:nvSpPr>
          <p:cNvPr id="163" name="Google Shape;163;p8"/>
          <p:cNvSpPr/>
          <p:nvPr/>
        </p:nvSpPr>
        <p:spPr>
          <a:xfrm>
            <a:off x="0" y="5855855"/>
            <a:ext cx="12192000" cy="1002145"/>
          </a:xfrm>
          <a:prstGeom prst="rect">
            <a:avLst/>
          </a:prstGeom>
          <a:solidFill>
            <a:srgbClr val="0A304E"/>
          </a:solidFill>
          <a:ln w="12700" cap="flat" cmpd="sng">
            <a:solidFill>
              <a:srgbClr val="0A304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64" name="Google Shape;164;p8" descr="Case Western Reserve University est 1826"/>
          <p:cNvPicPr preferRelativeResize="0"/>
          <p:nvPr/>
        </p:nvPicPr>
        <p:blipFill rotWithShape="1">
          <a:blip r:embed="rId3">
            <a:alphaModFix/>
          </a:blip>
          <a:srcRect/>
          <a:stretch/>
        </p:blipFill>
        <p:spPr>
          <a:xfrm>
            <a:off x="259269" y="6110621"/>
            <a:ext cx="3128019" cy="500483"/>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9"/>
          <p:cNvSpPr/>
          <p:nvPr/>
        </p:nvSpPr>
        <p:spPr>
          <a:xfrm>
            <a:off x="0" y="5855855"/>
            <a:ext cx="12192000" cy="1002145"/>
          </a:xfrm>
          <a:prstGeom prst="rect">
            <a:avLst/>
          </a:prstGeom>
          <a:solidFill>
            <a:srgbClr val="0A304E"/>
          </a:solidFill>
          <a:ln w="12700" cap="flat" cmpd="sng">
            <a:solidFill>
              <a:srgbClr val="0A304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71" name="Google Shape;171;p9" descr="Case Western Reserve University est 1826"/>
          <p:cNvPicPr preferRelativeResize="0"/>
          <p:nvPr/>
        </p:nvPicPr>
        <p:blipFill rotWithShape="1">
          <a:blip r:embed="rId3">
            <a:alphaModFix/>
          </a:blip>
          <a:srcRect/>
          <a:stretch/>
        </p:blipFill>
        <p:spPr>
          <a:xfrm>
            <a:off x="259269" y="6110621"/>
            <a:ext cx="3128019" cy="500483"/>
          </a:xfrm>
          <a:prstGeom prst="rect">
            <a:avLst/>
          </a:prstGeom>
          <a:noFill/>
          <a:ln>
            <a:noFill/>
          </a:ln>
        </p:spPr>
      </p:pic>
      <p:sp>
        <p:nvSpPr>
          <p:cNvPr id="172" name="Google Shape;172;p9"/>
          <p:cNvSpPr txBox="1"/>
          <p:nvPr/>
        </p:nvSpPr>
        <p:spPr>
          <a:xfrm>
            <a:off x="622513" y="785486"/>
            <a:ext cx="8290789" cy="76944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400">
                <a:solidFill>
                  <a:schemeClr val="dk1"/>
                </a:solidFill>
                <a:latin typeface="Calibri"/>
                <a:ea typeface="Calibri"/>
                <a:cs typeface="Calibri"/>
                <a:sym typeface="Calibri"/>
              </a:rPr>
              <a:t>Faculty Comments</a:t>
            </a:r>
            <a:endParaRPr/>
          </a:p>
        </p:txBody>
      </p:sp>
      <p:sp>
        <p:nvSpPr>
          <p:cNvPr id="173" name="Google Shape;173;p9"/>
          <p:cNvSpPr txBox="1"/>
          <p:nvPr/>
        </p:nvSpPr>
        <p:spPr>
          <a:xfrm>
            <a:off x="384180" y="1946958"/>
            <a:ext cx="9550500" cy="378561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400" dirty="0">
                <a:solidFill>
                  <a:schemeClr val="dk1"/>
                </a:solidFill>
                <a:latin typeface="Calibri"/>
                <a:ea typeface="Calibri"/>
                <a:cs typeface="Calibri"/>
                <a:sym typeface="Calibri"/>
              </a:rPr>
              <a:t>Questions?</a:t>
            </a:r>
            <a:endParaRPr dirty="0"/>
          </a:p>
          <a:p>
            <a:pPr marL="0" marR="0" lvl="0" indent="0" algn="l" rtl="0">
              <a:spcBef>
                <a:spcPts val="0"/>
              </a:spcBef>
              <a:spcAft>
                <a:spcPts val="0"/>
              </a:spcAft>
              <a:buNone/>
            </a:pPr>
            <a:endParaRPr sz="2800" dirty="0">
              <a:solidFill>
                <a:schemeClr val="dk1"/>
              </a:solidFill>
              <a:latin typeface="Calibri"/>
              <a:ea typeface="Calibri"/>
              <a:cs typeface="Calibri"/>
              <a:sym typeface="Calibri"/>
            </a:endParaRPr>
          </a:p>
          <a:p>
            <a:pPr marL="0" marR="0" lvl="0" indent="0" algn="l" rtl="0">
              <a:spcBef>
                <a:spcPts val="0"/>
              </a:spcBef>
              <a:spcAft>
                <a:spcPts val="0"/>
              </a:spcAft>
              <a:buNone/>
            </a:pPr>
            <a:endParaRPr sz="2800"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2800" dirty="0">
                <a:solidFill>
                  <a:schemeClr val="dk1"/>
                </a:solidFill>
                <a:latin typeface="Calibri"/>
                <a:ea typeface="Calibri"/>
                <a:cs typeface="Calibri"/>
                <a:sym typeface="Calibri"/>
              </a:rPr>
              <a:t>CME is an open committee. We invite and welcome your insight.</a:t>
            </a:r>
            <a:endParaRPr sz="2800" dirty="0">
              <a:solidFill>
                <a:schemeClr val="dk1"/>
              </a:solidFill>
              <a:latin typeface="Calibri"/>
              <a:ea typeface="Calibri"/>
              <a:cs typeface="Calibri"/>
              <a:sym typeface="Calibri"/>
            </a:endParaRPr>
          </a:p>
          <a:p>
            <a:pPr marL="0" marR="0" lvl="0" indent="0" algn="l" rtl="0">
              <a:spcBef>
                <a:spcPts val="0"/>
              </a:spcBef>
              <a:spcAft>
                <a:spcPts val="0"/>
              </a:spcAft>
              <a:buNone/>
            </a:pPr>
            <a:endParaRPr sz="2800"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2800" dirty="0">
                <a:solidFill>
                  <a:schemeClr val="dk1"/>
                </a:solidFill>
                <a:latin typeface="Calibri"/>
                <a:ea typeface="Calibri"/>
                <a:cs typeface="Calibri"/>
                <a:sym typeface="Calibri"/>
              </a:rPr>
              <a:t>Upcoming Meetings: </a:t>
            </a:r>
            <a:r>
              <a:rPr lang="en-US" sz="2800" dirty="0" smtClean="0">
                <a:solidFill>
                  <a:schemeClr val="dk1"/>
                </a:solidFill>
                <a:latin typeface="Calibri"/>
                <a:ea typeface="Calibri"/>
                <a:cs typeface="Calibri"/>
                <a:sym typeface="Calibri"/>
              </a:rPr>
              <a:t>January </a:t>
            </a:r>
            <a:r>
              <a:rPr lang="en-US" sz="2800" dirty="0">
                <a:solidFill>
                  <a:schemeClr val="dk1"/>
                </a:solidFill>
                <a:latin typeface="Calibri"/>
                <a:ea typeface="Calibri"/>
                <a:cs typeface="Calibri"/>
                <a:sym typeface="Calibri"/>
              </a:rPr>
              <a:t>26, February 23, March 16, April 27, May 25, June 22</a:t>
            </a:r>
            <a:endParaRPr sz="2800" dirty="0">
              <a:solidFill>
                <a:schemeClr val="dk1"/>
              </a:solidFill>
              <a:latin typeface="Calibri"/>
              <a:ea typeface="Calibri"/>
              <a:cs typeface="Calibri"/>
              <a:sym typeface="Calibri"/>
            </a:endParaRPr>
          </a:p>
          <a:p>
            <a:pPr marL="0" marR="0" lvl="0" indent="0" algn="l" rtl="0">
              <a:spcBef>
                <a:spcPts val="0"/>
              </a:spcBef>
              <a:spcAft>
                <a:spcPts val="0"/>
              </a:spcAft>
              <a:buNone/>
            </a:pPr>
            <a:endParaRPr sz="2800" dirty="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814</Words>
  <Application>Microsoft Office PowerPoint</Application>
  <PresentationFormat>Widescreen</PresentationFormat>
  <Paragraphs>68</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PowerPoint Presentation</vt:lpstr>
      <vt:lpstr>Elected Committee Members</vt:lpstr>
      <vt:lpstr>CME-Meetings</vt:lpstr>
      <vt:lpstr>Usual Business</vt:lpstr>
      <vt:lpstr>PowerPoint Presentation</vt:lpstr>
      <vt:lpstr>Preparing for LCME site visit 2024-2025</vt:lpstr>
      <vt:lpstr>Evaluation of Clerkship Assessment &amp; Grading</vt:lpstr>
      <vt:lpstr>Ongoing updates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Kathryn Miller</dc:creator>
  <cp:lastModifiedBy>Bazella, Corinne</cp:lastModifiedBy>
  <cp:revision>6</cp:revision>
  <dcterms:created xsi:type="dcterms:W3CDTF">2017-05-05T14:29:13Z</dcterms:created>
  <dcterms:modified xsi:type="dcterms:W3CDTF">2023-01-13T22:11:24Z</dcterms:modified>
</cp:coreProperties>
</file>