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0.xml" ContentType="application/vnd.openxmlformats-officedocument.presentationml.slide+xml"/>
  <Override PartName="/ppt/slides/slide15.xml" ContentType="application/vnd.openxmlformats-officedocument.presentationml.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0.xml" ContentType="application/vnd.openxmlformats-officedocument.presentationml.slide+xml"/>
  <Override PartName="/ppt/embeddings/Microsoft_Equation5.bin" ContentType="application/vnd.openxmlformats-officedocument.oleObject"/>
  <Override PartName="/ppt/embeddings/oleObject2.bin" ContentType="application/vnd.openxmlformats-officedocument.oleObject"/>
  <Override PartName="/ppt/slides/slide27.xml" ContentType="application/vnd.openxmlformats-officedocument.presentationml.slide+xml"/>
  <Override PartName="/ppt/theme/theme1.xml" ContentType="application/vnd.openxmlformats-officedocument.theme+xml"/>
  <Default Extension="wmf" ContentType="image/x-wmf"/>
  <Default Extension="rels" ContentType="application/vnd.openxmlformats-package.relationships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22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Default Extension="jpeg" ContentType="image/jpeg"/>
  <Override PartName="/ppt/slides/slide12.xml" ContentType="application/vnd.openxmlformats-officedocument.presentationml.slide+xml"/>
  <Override PartName="/ppt/embeddings/Microsoft_Equation7.bin" ContentType="application/vnd.openxmlformats-officedocument.oleObject"/>
  <Override PartName="/ppt/notesSlides/notesSlide1.xml" ContentType="application/vnd.openxmlformats-officedocument.presentationml.notesSlide+xml"/>
  <Override PartName="/ppt/embeddings/Microsoft_Equation2.bin" ContentType="application/vnd.openxmlformats-officedocument.oleObject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9.xml" ContentType="application/vnd.openxmlformats-officedocument.presentationml.slide+xml"/>
  <Override PartName="/ppt/embeddings/Microsoft_Equation11.bin" ContentType="application/vnd.openxmlformats-officedocument.oleObject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embeddings/Microsoft_Equation9.bin" ContentType="application/vnd.openxmlformats-officedocument.oleObject"/>
  <Override PartName="/docProps/core.xml" ContentType="application/vnd.openxmlformats-package.core-properties+xml"/>
  <Override PartName="/ppt/notesSlides/notesSlide3.xml" ContentType="application/vnd.openxmlformats-officedocument.presentationml.notesSlide+xml"/>
  <Override PartName="/ppt/embeddings/Microsoft_Equation4.bin" ContentType="application/vnd.openxmlformats-officedocument.oleObject"/>
  <Override PartName="/ppt/embeddings/oleObject1.bin" ContentType="application/vnd.openxmlformats-officedocument.oleObject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Default Extension="bin" ContentType="application/vnd.openxmlformats-officedocument.presentationml.printerSettings"/>
  <Override PartName="/ppt/slides/slide11.xml" ContentType="application/vnd.openxmlformats-officedocument.presentationml.slide+xml"/>
  <Override PartName="/ppt/embeddings/Microsoft_Equation6.bin" ContentType="application/vnd.openxmlformats-officedocument.oleObject"/>
  <Override PartName="/ppt/embeddings/oleObject3.bin" ContentType="application/vnd.openxmlformats-officedocument.oleObject"/>
  <Override PartName="/ppt/theme/theme2.xml" ContentType="application/vnd.openxmlformats-officedocument.theme+xml"/>
  <Override PartName="/ppt/notesMasters/notesMaster1.xml" ContentType="application/vnd.openxmlformats-officedocument.presentationml.notesMaster+xml"/>
  <Default Extension="pdf" ContentType="application/pdf"/>
  <Override PartName="/ppt/embeddings/Microsoft_Equation1.bin" ContentType="application/vnd.openxmlformats-officedocument.oleObject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8.xml" ContentType="application/vnd.openxmlformats-officedocument.presentationml.slide+xml"/>
  <Override PartName="/ppt/embeddings/Microsoft_Equation10.bin" ContentType="application/vnd.openxmlformats-officedocument.oleObject"/>
  <Default Extension="png" ContentType="image/png"/>
  <Override PartName="/ppt/slideLayouts/slideLayout3.xml" ContentType="application/vnd.openxmlformats-officedocument.presentationml.slideLayout+xml"/>
  <Default Extension="pict" ContentType="image/pict"/>
  <Override PartName="/ppt/notesSlides/notesSlide7.xml" ContentType="application/vnd.openxmlformats-officedocument.presentationml.notes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embeddings/Microsoft_Equation8.bin" ContentType="application/vnd.openxmlformats-officedocument.oleObject"/>
  <Override PartName="/ppt/notesSlides/notesSlide2.xml" ContentType="application/vnd.openxmlformats-officedocument.presentationml.notesSlide+xml"/>
  <Override PartName="/docProps/app.xml" ContentType="application/vnd.openxmlformats-officedocument.extended-properties+xml"/>
  <Default Extension="vml" ContentType="application/vnd.openxmlformats-officedocument.vmlDrawing"/>
  <Override PartName="/ppt/embeddings/Microsoft_Equation3.bin" ContentType="application/vnd.openxmlformats-officedocument.oleObject"/>
  <Override PartName="/ppt/slides/slide2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  <p:sldId id="274" r:id="rId17"/>
    <p:sldId id="271" r:id="rId18"/>
    <p:sldId id="272" r:id="rId19"/>
    <p:sldId id="273" r:id="rId20"/>
    <p:sldId id="283" r:id="rId21"/>
    <p:sldId id="284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C1C1"/>
    <a:srgbClr val="0A162A"/>
    <a:srgbClr val="3FAD6D"/>
    <a:srgbClr val="37A967"/>
    <a:srgbClr val="3CA973"/>
    <a:srgbClr val="62CA57"/>
    <a:srgbClr val="3E803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19" Type="http://schemas.openxmlformats.org/officeDocument/2006/relationships/slide" Target="slides/slide18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33" Type="http://schemas.openxmlformats.org/officeDocument/2006/relationships/theme" Target="theme/theme1.xml"/><Relationship Id="rId3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image" Target="../media/image8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image" Target="../media/image12.wmf"/><Relationship Id="rId3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15.wmf"/><Relationship Id="rId3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image" Target="../media/image8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E6102-2E9A-E84D-A3BF-59C749596287}" type="datetimeFigureOut">
              <a:rPr lang="en-US"/>
              <a:pPr/>
              <a:t>8/6/10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C89B4E-3526-F74F-B535-A4FAE0E7B567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19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19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19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19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19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19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19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Pr>
        <a:gradFill flip="none" rotWithShape="1">
          <a:gsLst>
            <a:gs pos="0">
              <a:schemeClr val="bg1"/>
            </a:gs>
            <a:gs pos="100000">
              <a:srgbClr val="37A967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3786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950D-C61A-EC4A-B3BF-BE6A5D8E013D}" type="datetimeFigureOut">
              <a:rPr lang="en-US"/>
              <a:pPr/>
              <a:t>8/6/10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8FD1-FA2E-B243-98EF-C0CBB6BC4C8B}" type="slidenum">
              <a:rPr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57200" y="1287438"/>
            <a:ext cx="8229600" cy="1302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3FAD6D"/>
              </a:gs>
            </a:gsLst>
            <a:lin ang="105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57200" y="3470250"/>
            <a:ext cx="8229600" cy="1302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3FAD6D"/>
              </a:gs>
            </a:gsLst>
            <a:lin ang="105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950D-C61A-EC4A-B3BF-BE6A5D8E013D}" type="datetimeFigureOut">
              <a:rPr lang="en-US"/>
              <a:pPr/>
              <a:t>8/6/10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8FD1-FA2E-B243-98EF-C0CBB6BC4C8B}" type="slidenum">
              <a:rPr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57200" y="1287438"/>
            <a:ext cx="8229600" cy="1302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3FAD6D"/>
              </a:gs>
            </a:gsLst>
            <a:lin ang="105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950D-C61A-EC4A-B3BF-BE6A5D8E013D}" type="datetimeFigureOut">
              <a:rPr lang="en-US"/>
              <a:pPr/>
              <a:t>8/6/10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8FD1-FA2E-B243-98EF-C0CBB6BC4C8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950D-C61A-EC4A-B3BF-BE6A5D8E013D}" type="datetimeFigureOut">
              <a:rPr lang="en-US"/>
              <a:pPr/>
              <a:t>8/6/10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8FD1-FA2E-B243-98EF-C0CBB6BC4C8B}" type="slidenum">
              <a:rPr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57200" y="1287438"/>
            <a:ext cx="8229600" cy="1302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3FAD6D"/>
              </a:gs>
            </a:gsLst>
            <a:lin ang="105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950D-C61A-EC4A-B3BF-BE6A5D8E013D}" type="datetimeFigureOut">
              <a:rPr lang="en-US"/>
              <a:pPr/>
              <a:t>8/6/10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8FD1-FA2E-B243-98EF-C0CBB6BC4C8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950D-C61A-EC4A-B3BF-BE6A5D8E013D}" type="datetimeFigureOut">
              <a:rPr lang="en-US"/>
              <a:pPr/>
              <a:t>8/6/10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8FD1-FA2E-B243-98EF-C0CBB6BC4C8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950D-C61A-EC4A-B3BF-BE6A5D8E013D}" type="datetimeFigureOut">
              <a:rPr lang="en-US"/>
              <a:pPr/>
              <a:t>8/6/10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8FD1-FA2E-B243-98EF-C0CBB6BC4C8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950D-C61A-EC4A-B3BF-BE6A5D8E013D}" type="datetimeFigureOut">
              <a:rPr lang="en-US"/>
              <a:pPr/>
              <a:t>8/6/10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8FD1-FA2E-B243-98EF-C0CBB6BC4C8B}" type="slidenum">
              <a:rPr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457200" y="1287438"/>
            <a:ext cx="8229600" cy="1302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3FAD6D"/>
              </a:gs>
            </a:gsLst>
            <a:lin ang="105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950D-C61A-EC4A-B3BF-BE6A5D8E013D}" type="datetimeFigureOut">
              <a:rPr lang="en-US"/>
              <a:pPr/>
              <a:t>8/6/10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8FD1-FA2E-B243-98EF-C0CBB6BC4C8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950D-C61A-EC4A-B3BF-BE6A5D8E013D}" type="datetimeFigureOut">
              <a:rPr lang="en-US"/>
              <a:pPr/>
              <a:t>8/6/10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8FD1-FA2E-B243-98EF-C0CBB6BC4C8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950D-C61A-EC4A-B3BF-BE6A5D8E013D}" type="datetimeFigureOut">
              <a:rPr lang="en-US"/>
              <a:pPr/>
              <a:t>8/6/10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8FD1-FA2E-B243-98EF-C0CBB6BC4C8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9950D-C61A-EC4A-B3BF-BE6A5D8E013D}" type="datetimeFigureOut">
              <a:rPr lang="en-US"/>
              <a:pPr/>
              <a:t>8/6/10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B8FD1-FA2E-B243-98EF-C0CBB6BC4C8B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png"/><Relationship Id="rId12" Type="http://schemas.openxmlformats.org/officeDocument/2006/relationships/image" Target="../media/image29.pdf"/><Relationship Id="rId13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df"/><Relationship Id="rId3" Type="http://schemas.openxmlformats.org/officeDocument/2006/relationships/image" Target="../media/image20.png"/><Relationship Id="rId4" Type="http://schemas.openxmlformats.org/officeDocument/2006/relationships/image" Target="../media/image21.pdf"/><Relationship Id="rId5" Type="http://schemas.openxmlformats.org/officeDocument/2006/relationships/image" Target="../media/image22.png"/><Relationship Id="rId6" Type="http://schemas.openxmlformats.org/officeDocument/2006/relationships/image" Target="../media/image23.pdf"/><Relationship Id="rId7" Type="http://schemas.openxmlformats.org/officeDocument/2006/relationships/image" Target="../media/image24.png"/><Relationship Id="rId8" Type="http://schemas.openxmlformats.org/officeDocument/2006/relationships/image" Target="../media/image25.pdf"/><Relationship Id="rId9" Type="http://schemas.openxmlformats.org/officeDocument/2006/relationships/image" Target="../media/image26.png"/><Relationship Id="rId10" Type="http://schemas.openxmlformats.org/officeDocument/2006/relationships/image" Target="../media/image27.pd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df"/><Relationship Id="rId3" Type="http://schemas.openxmlformats.org/officeDocument/2006/relationships/image" Target="../media/image30.png"/><Relationship Id="rId4" Type="http://schemas.openxmlformats.org/officeDocument/2006/relationships/image" Target="../media/image31.pdf"/><Relationship Id="rId5" Type="http://schemas.openxmlformats.org/officeDocument/2006/relationships/image" Target="../media/image32.png"/><Relationship Id="rId6" Type="http://schemas.openxmlformats.org/officeDocument/2006/relationships/image" Target="../media/image33.pdf"/><Relationship Id="rId7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4.png"/><Relationship Id="rId12" Type="http://schemas.openxmlformats.org/officeDocument/2006/relationships/image" Target="../media/image45.pdf"/><Relationship Id="rId13" Type="http://schemas.openxmlformats.org/officeDocument/2006/relationships/image" Target="../media/image46.png"/><Relationship Id="rId14" Type="http://schemas.openxmlformats.org/officeDocument/2006/relationships/image" Target="../media/image47.pdf"/><Relationship Id="rId15" Type="http://schemas.openxmlformats.org/officeDocument/2006/relationships/image" Target="../media/image48.png"/><Relationship Id="rId16" Type="http://schemas.openxmlformats.org/officeDocument/2006/relationships/image" Target="../media/image49.pdf"/><Relationship Id="rId17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df"/><Relationship Id="rId3" Type="http://schemas.openxmlformats.org/officeDocument/2006/relationships/image" Target="../media/image36.png"/><Relationship Id="rId4" Type="http://schemas.openxmlformats.org/officeDocument/2006/relationships/image" Target="../media/image37.pdf"/><Relationship Id="rId5" Type="http://schemas.openxmlformats.org/officeDocument/2006/relationships/image" Target="../media/image38.png"/><Relationship Id="rId6" Type="http://schemas.openxmlformats.org/officeDocument/2006/relationships/image" Target="../media/image39.pdf"/><Relationship Id="rId7" Type="http://schemas.openxmlformats.org/officeDocument/2006/relationships/image" Target="../media/image40.png"/><Relationship Id="rId8" Type="http://schemas.openxmlformats.org/officeDocument/2006/relationships/image" Target="../media/image41.pdf"/><Relationship Id="rId9" Type="http://schemas.openxmlformats.org/officeDocument/2006/relationships/image" Target="../media/image42.png"/><Relationship Id="rId10" Type="http://schemas.openxmlformats.org/officeDocument/2006/relationships/image" Target="../media/image43.pdf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df"/><Relationship Id="rId3" Type="http://schemas.openxmlformats.org/officeDocument/2006/relationships/image" Target="../media/image44.png"/><Relationship Id="rId4" Type="http://schemas.openxmlformats.org/officeDocument/2006/relationships/image" Target="../media/image45.pdf"/><Relationship Id="rId5" Type="http://schemas.openxmlformats.org/officeDocument/2006/relationships/image" Target="../media/image46.png"/><Relationship Id="rId6" Type="http://schemas.openxmlformats.org/officeDocument/2006/relationships/image" Target="../media/image51.pdf"/><Relationship Id="rId7" Type="http://schemas.openxmlformats.org/officeDocument/2006/relationships/image" Target="../media/image52.png"/><Relationship Id="rId8" Type="http://schemas.openxmlformats.org/officeDocument/2006/relationships/image" Target="../media/image47.pdf"/><Relationship Id="rId9" Type="http://schemas.openxmlformats.org/officeDocument/2006/relationships/image" Target="../media/image48.png"/><Relationship Id="rId10" Type="http://schemas.openxmlformats.org/officeDocument/2006/relationships/image" Target="../media/image53.pdf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3.pdf"/><Relationship Id="rId12" Type="http://schemas.openxmlformats.org/officeDocument/2006/relationships/image" Target="../media/image64.png"/><Relationship Id="rId13" Type="http://schemas.openxmlformats.org/officeDocument/2006/relationships/image" Target="../media/image65.pdf"/><Relationship Id="rId14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5.pdf"/><Relationship Id="rId4" Type="http://schemas.openxmlformats.org/officeDocument/2006/relationships/image" Target="../media/image56.png"/><Relationship Id="rId5" Type="http://schemas.openxmlformats.org/officeDocument/2006/relationships/image" Target="../media/image57.pdf"/><Relationship Id="rId6" Type="http://schemas.openxmlformats.org/officeDocument/2006/relationships/image" Target="../media/image58.png"/><Relationship Id="rId7" Type="http://schemas.openxmlformats.org/officeDocument/2006/relationships/image" Target="../media/image59.pdf"/><Relationship Id="rId8" Type="http://schemas.openxmlformats.org/officeDocument/2006/relationships/image" Target="../media/image60.png"/><Relationship Id="rId9" Type="http://schemas.openxmlformats.org/officeDocument/2006/relationships/image" Target="../media/image61.pdf"/><Relationship Id="rId10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8.pdf"/><Relationship Id="rId4" Type="http://schemas.openxmlformats.org/officeDocument/2006/relationships/image" Target="../media/image69.png"/><Relationship Id="rId5" Type="http://schemas.openxmlformats.org/officeDocument/2006/relationships/image" Target="../media/image70.pdf"/><Relationship Id="rId6" Type="http://schemas.openxmlformats.org/officeDocument/2006/relationships/image" Target="../media/image71.png"/><Relationship Id="rId7" Type="http://schemas.openxmlformats.org/officeDocument/2006/relationships/image" Target="../media/image72.pdf"/><Relationship Id="rId8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8.pdf"/><Relationship Id="rId4" Type="http://schemas.openxmlformats.org/officeDocument/2006/relationships/image" Target="../media/image69.png"/><Relationship Id="rId5" Type="http://schemas.openxmlformats.org/officeDocument/2006/relationships/image" Target="../media/image70.pdf"/><Relationship Id="rId6" Type="http://schemas.openxmlformats.org/officeDocument/2006/relationships/image" Target="../media/image71.png"/><Relationship Id="rId7" Type="http://schemas.openxmlformats.org/officeDocument/2006/relationships/image" Target="../media/image72.pdf"/><Relationship Id="rId8" Type="http://schemas.openxmlformats.org/officeDocument/2006/relationships/image" Target="../media/image73.png"/><Relationship Id="rId9" Type="http://schemas.openxmlformats.org/officeDocument/2006/relationships/image" Target="../media/image74.pdf"/><Relationship Id="rId10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19" Type="http://schemas.openxmlformats.org/officeDocument/2006/relationships/image" Target="../media/image67.png"/><Relationship Id="rId10" Type="http://schemas.openxmlformats.org/officeDocument/2006/relationships/image" Target="../media/image79.png"/><Relationship Id="rId11" Type="http://schemas.openxmlformats.org/officeDocument/2006/relationships/image" Target="../media/image80.pdf"/><Relationship Id="rId12" Type="http://schemas.openxmlformats.org/officeDocument/2006/relationships/image" Target="../media/image81.png"/><Relationship Id="rId13" Type="http://schemas.openxmlformats.org/officeDocument/2006/relationships/image" Target="../media/image82.pdf"/><Relationship Id="rId14" Type="http://schemas.openxmlformats.org/officeDocument/2006/relationships/image" Target="../media/image83.png"/><Relationship Id="rId15" Type="http://schemas.openxmlformats.org/officeDocument/2006/relationships/image" Target="../media/image84.pdf"/><Relationship Id="rId16" Type="http://schemas.openxmlformats.org/officeDocument/2006/relationships/image" Target="../media/image85.png"/><Relationship Id="rId17" Type="http://schemas.openxmlformats.org/officeDocument/2006/relationships/image" Target="../media/image86.pd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0.pdf"/><Relationship Id="rId4" Type="http://schemas.openxmlformats.org/officeDocument/2006/relationships/image" Target="../media/image71.png"/><Relationship Id="rId5" Type="http://schemas.openxmlformats.org/officeDocument/2006/relationships/image" Target="../media/image74.pdf"/><Relationship Id="rId6" Type="http://schemas.openxmlformats.org/officeDocument/2006/relationships/image" Target="../media/image75.png"/><Relationship Id="rId7" Type="http://schemas.openxmlformats.org/officeDocument/2006/relationships/image" Target="../media/image76.pdf"/><Relationship Id="rId8" Type="http://schemas.openxmlformats.org/officeDocument/2006/relationships/image" Target="../media/image77.png"/><Relationship Id="rId9" Type="http://schemas.openxmlformats.org/officeDocument/2006/relationships/image" Target="../media/image78.pdf"/><Relationship Id="rId18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0" Type="http://schemas.openxmlformats.org/officeDocument/2006/relationships/image" Target="../media/image81.png"/><Relationship Id="rId11" Type="http://schemas.openxmlformats.org/officeDocument/2006/relationships/image" Target="../media/image84.pdf"/><Relationship Id="rId12" Type="http://schemas.openxmlformats.org/officeDocument/2006/relationships/image" Target="../media/image85.png"/><Relationship Id="rId13" Type="http://schemas.openxmlformats.org/officeDocument/2006/relationships/image" Target="../media/image70.pdf"/><Relationship Id="rId14" Type="http://schemas.openxmlformats.org/officeDocument/2006/relationships/image" Target="../media/image71.png"/><Relationship Id="rId15" Type="http://schemas.openxmlformats.org/officeDocument/2006/relationships/image" Target="../media/image82.pdf"/><Relationship Id="rId16" Type="http://schemas.openxmlformats.org/officeDocument/2006/relationships/image" Target="../media/image83.png"/><Relationship Id="rId17" Type="http://schemas.openxmlformats.org/officeDocument/2006/relationships/image" Target="../media/image86.pd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4.pdf"/><Relationship Id="rId4" Type="http://schemas.openxmlformats.org/officeDocument/2006/relationships/image" Target="../media/image75.png"/><Relationship Id="rId5" Type="http://schemas.openxmlformats.org/officeDocument/2006/relationships/image" Target="../media/image76.pdf"/><Relationship Id="rId6" Type="http://schemas.openxmlformats.org/officeDocument/2006/relationships/image" Target="../media/image77.png"/><Relationship Id="rId7" Type="http://schemas.openxmlformats.org/officeDocument/2006/relationships/image" Target="../media/image78.pdf"/><Relationship Id="rId8" Type="http://schemas.openxmlformats.org/officeDocument/2006/relationships/image" Target="../media/image79.png"/><Relationship Id="rId9" Type="http://schemas.openxmlformats.org/officeDocument/2006/relationships/image" Target="../media/image80.pdf"/><Relationship Id="rId18" Type="http://schemas.openxmlformats.org/officeDocument/2006/relationships/image" Target="../media/image87.png"/></Relationships>
</file>

<file path=ppt/slides/_rels/slide21.xml.rels><?xml version="1.0" encoding="UTF-8" standalone="yes"?>
<Relationships xmlns="http://schemas.openxmlformats.org/package/2006/relationships"><Relationship Id="rId19" Type="http://schemas.openxmlformats.org/officeDocument/2006/relationships/image" Target="../media/image92.pdf"/><Relationship Id="rId20" Type="http://schemas.openxmlformats.org/officeDocument/2006/relationships/image" Target="../media/image93.png"/><Relationship Id="rId10" Type="http://schemas.openxmlformats.org/officeDocument/2006/relationships/image" Target="../media/image81.png"/><Relationship Id="rId11" Type="http://schemas.openxmlformats.org/officeDocument/2006/relationships/image" Target="../media/image84.pdf"/><Relationship Id="rId12" Type="http://schemas.openxmlformats.org/officeDocument/2006/relationships/image" Target="../media/image85.png"/><Relationship Id="rId13" Type="http://schemas.openxmlformats.org/officeDocument/2006/relationships/image" Target="../media/image70.pdf"/><Relationship Id="rId14" Type="http://schemas.openxmlformats.org/officeDocument/2006/relationships/image" Target="../media/image71.png"/><Relationship Id="rId15" Type="http://schemas.openxmlformats.org/officeDocument/2006/relationships/image" Target="../media/image88.pdf"/><Relationship Id="rId16" Type="http://schemas.openxmlformats.org/officeDocument/2006/relationships/image" Target="../media/image89.png"/><Relationship Id="rId17" Type="http://schemas.openxmlformats.org/officeDocument/2006/relationships/image" Target="../media/image90.pd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4.pdf"/><Relationship Id="rId4" Type="http://schemas.openxmlformats.org/officeDocument/2006/relationships/image" Target="../media/image75.png"/><Relationship Id="rId5" Type="http://schemas.openxmlformats.org/officeDocument/2006/relationships/image" Target="../media/image76.pdf"/><Relationship Id="rId6" Type="http://schemas.openxmlformats.org/officeDocument/2006/relationships/image" Target="../media/image77.png"/><Relationship Id="rId7" Type="http://schemas.openxmlformats.org/officeDocument/2006/relationships/image" Target="../media/image78.pdf"/><Relationship Id="rId8" Type="http://schemas.openxmlformats.org/officeDocument/2006/relationships/image" Target="../media/image79.png"/><Relationship Id="rId9" Type="http://schemas.openxmlformats.org/officeDocument/2006/relationships/image" Target="../media/image80.pdf"/><Relationship Id="rId18" Type="http://schemas.openxmlformats.org/officeDocument/2006/relationships/image" Target="../media/image9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pdf"/><Relationship Id="rId3" Type="http://schemas.openxmlformats.org/officeDocument/2006/relationships/image" Target="../media/image95.png"/><Relationship Id="rId4" Type="http://schemas.openxmlformats.org/officeDocument/2006/relationships/image" Target="../media/image96.pdf"/><Relationship Id="rId5" Type="http://schemas.openxmlformats.org/officeDocument/2006/relationships/image" Target="../media/image97.png"/><Relationship Id="rId6" Type="http://schemas.openxmlformats.org/officeDocument/2006/relationships/image" Target="../media/image98.pdf"/><Relationship Id="rId7" Type="http://schemas.openxmlformats.org/officeDocument/2006/relationships/image" Target="../media/image9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pdf"/><Relationship Id="rId3" Type="http://schemas.openxmlformats.org/officeDocument/2006/relationships/image" Target="../media/image95.png"/><Relationship Id="rId4" Type="http://schemas.openxmlformats.org/officeDocument/2006/relationships/image" Target="../media/image96.pdf"/><Relationship Id="rId5" Type="http://schemas.openxmlformats.org/officeDocument/2006/relationships/image" Target="../media/image97.png"/><Relationship Id="rId6" Type="http://schemas.openxmlformats.org/officeDocument/2006/relationships/image" Target="../media/image98.pdf"/><Relationship Id="rId7" Type="http://schemas.openxmlformats.org/officeDocument/2006/relationships/image" Target="../media/image99.png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pdf"/><Relationship Id="rId3" Type="http://schemas.openxmlformats.org/officeDocument/2006/relationships/image" Target="../media/image95.png"/><Relationship Id="rId4" Type="http://schemas.openxmlformats.org/officeDocument/2006/relationships/image" Target="../media/image100.pdf"/><Relationship Id="rId5" Type="http://schemas.openxmlformats.org/officeDocument/2006/relationships/image" Target="../media/image101.png"/><Relationship Id="rId6" Type="http://schemas.openxmlformats.org/officeDocument/2006/relationships/image" Target="../media/image102.pdf"/><Relationship Id="rId7" Type="http://schemas.openxmlformats.org/officeDocument/2006/relationships/image" Target="../media/image103.png"/><Relationship Id="rId8" Type="http://schemas.openxmlformats.org/officeDocument/2006/relationships/image" Target="../media/image104.pdf"/><Relationship Id="rId9" Type="http://schemas.openxmlformats.org/officeDocument/2006/relationships/image" Target="../media/image105.png"/><Relationship Id="rId10" Type="http://schemas.openxmlformats.org/officeDocument/2006/relationships/image" Target="../media/image106.pd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Microsoft_Equation1.bin"/><Relationship Id="rId4" Type="http://schemas.openxmlformats.org/officeDocument/2006/relationships/oleObject" Target="../embeddings/Microsoft_Equation2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Microsoft_Equation3.bin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Microsoft_Equation4.bin"/><Relationship Id="rId4" Type="http://schemas.openxmlformats.org/officeDocument/2006/relationships/oleObject" Target="../embeddings/Microsoft_Equation5.bin"/><Relationship Id="rId5" Type="http://schemas.openxmlformats.org/officeDocument/2006/relationships/oleObject" Target="../embeddings/Microsoft_Equation6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2.bin"/><Relationship Id="rId4" Type="http://schemas.openxmlformats.org/officeDocument/2006/relationships/oleObject" Target="../embeddings/Microsoft_Equation7.bin"/><Relationship Id="rId5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Microsoft_Equation8.bin"/><Relationship Id="rId4" Type="http://schemas.openxmlformats.org/officeDocument/2006/relationships/oleObject" Target="../embeddings/Microsoft_Equation9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Microsoft_Equation10.bin"/><Relationship Id="rId4" Type="http://schemas.openxmlformats.org/officeDocument/2006/relationships/oleObject" Target="../embeddings/Microsoft_Equation11.bin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Quantum information as </a:t>
            </a:r>
            <a:br>
              <a:rPr lang="en-US"/>
            </a:br>
            <a:r>
              <a:rPr lang="en-US"/>
              <a:t>high-dimensional geometry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Patrick Hayden</a:t>
            </a:r>
          </a:p>
          <a:p>
            <a:r>
              <a:rPr lang="en-US"/>
              <a:t>McGill University</a:t>
            </a:r>
          </a:p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33474" y="6396335"/>
            <a:ext cx="7277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Perspectives in High Dimensions, Cleveland, August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Quantum one-time pad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41663" y="2903538"/>
            <a:ext cx="23510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4"/>
          <p:cNvGrpSpPr/>
          <p:nvPr/>
        </p:nvGrpSpPr>
        <p:grpSpPr>
          <a:xfrm>
            <a:off x="822326" y="2328069"/>
            <a:ext cx="377825" cy="741362"/>
            <a:chOff x="822326" y="2328069"/>
            <a:chExt cx="377825" cy="741362"/>
          </a:xfrm>
        </p:grpSpPr>
        <p:sp>
          <p:nvSpPr>
            <p:cNvPr id="7" name="Line 8"/>
            <p:cNvSpPr>
              <a:spLocks noChangeShapeType="1"/>
            </p:cNvSpPr>
            <p:nvPr/>
          </p:nvSpPr>
          <p:spPr bwMode="auto">
            <a:xfrm flipH="1">
              <a:off x="881064" y="2821781"/>
              <a:ext cx="130175" cy="2333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V="1">
              <a:off x="1011239" y="2518569"/>
              <a:ext cx="0" cy="2905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011239" y="2807494"/>
              <a:ext cx="146050" cy="2619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866776" y="2648744"/>
              <a:ext cx="2762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AutoShape 12"/>
            <p:cNvSpPr>
              <a:spLocks noChangeArrowheads="1"/>
            </p:cNvSpPr>
            <p:nvPr/>
          </p:nvSpPr>
          <p:spPr bwMode="auto">
            <a:xfrm>
              <a:off x="881064" y="2328069"/>
              <a:ext cx="276225" cy="219075"/>
            </a:xfrm>
            <a:prstGeom prst="smileyFace">
              <a:avLst>
                <a:gd name="adj" fmla="val 4653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AutoShape 13"/>
            <p:cNvSpPr>
              <a:spLocks noChangeArrowheads="1"/>
            </p:cNvSpPr>
            <p:nvPr/>
          </p:nvSpPr>
          <p:spPr bwMode="auto">
            <a:xfrm>
              <a:off x="822326" y="2728913"/>
              <a:ext cx="377825" cy="231775"/>
            </a:xfrm>
            <a:prstGeom prst="triangle">
              <a:avLst>
                <a:gd name="adj" fmla="val 50000"/>
              </a:avLst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35"/>
          <p:cNvGrpSpPr/>
          <p:nvPr/>
        </p:nvGrpSpPr>
        <p:grpSpPr>
          <a:xfrm>
            <a:off x="7523163" y="2378075"/>
            <a:ext cx="290512" cy="741363"/>
            <a:chOff x="7523163" y="2378075"/>
            <a:chExt cx="290512" cy="741363"/>
          </a:xfrm>
        </p:grpSpPr>
        <p:sp>
          <p:nvSpPr>
            <p:cNvPr id="14" name="Line 15"/>
            <p:cNvSpPr>
              <a:spLocks noChangeShapeType="1"/>
            </p:cNvSpPr>
            <p:nvPr/>
          </p:nvSpPr>
          <p:spPr bwMode="auto">
            <a:xfrm flipH="1">
              <a:off x="7537450" y="2871788"/>
              <a:ext cx="130175" cy="233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V="1">
              <a:off x="7667625" y="2568575"/>
              <a:ext cx="0" cy="2905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7667625" y="2857500"/>
              <a:ext cx="146050" cy="2619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7523163" y="2698750"/>
              <a:ext cx="2762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AutoShape 19"/>
            <p:cNvSpPr>
              <a:spLocks noChangeArrowheads="1"/>
            </p:cNvSpPr>
            <p:nvPr/>
          </p:nvSpPr>
          <p:spPr bwMode="auto">
            <a:xfrm>
              <a:off x="7537450" y="2378075"/>
              <a:ext cx="276225" cy="219075"/>
            </a:xfrm>
            <a:prstGeom prst="smileyFace">
              <a:avLst>
                <a:gd name="adj" fmla="val 4653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36"/>
          <p:cNvGrpSpPr/>
          <p:nvPr/>
        </p:nvGrpSpPr>
        <p:grpSpPr>
          <a:xfrm>
            <a:off x="4268788" y="4305300"/>
            <a:ext cx="377825" cy="741363"/>
            <a:chOff x="4268788" y="4305300"/>
            <a:chExt cx="377825" cy="741363"/>
          </a:xfrm>
        </p:grpSpPr>
        <p:sp>
          <p:nvSpPr>
            <p:cNvPr id="20" name="Line 26"/>
            <p:cNvSpPr>
              <a:spLocks noChangeShapeType="1"/>
            </p:cNvSpPr>
            <p:nvPr/>
          </p:nvSpPr>
          <p:spPr bwMode="auto">
            <a:xfrm flipH="1">
              <a:off x="4327526" y="4799013"/>
              <a:ext cx="130175" cy="233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27"/>
            <p:cNvSpPr>
              <a:spLocks noChangeShapeType="1"/>
            </p:cNvSpPr>
            <p:nvPr/>
          </p:nvSpPr>
          <p:spPr bwMode="auto">
            <a:xfrm flipV="1">
              <a:off x="4457701" y="4495800"/>
              <a:ext cx="0" cy="2905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>
              <a:off x="4457701" y="4784725"/>
              <a:ext cx="146050" cy="2619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9"/>
            <p:cNvSpPr>
              <a:spLocks noChangeShapeType="1"/>
            </p:cNvSpPr>
            <p:nvPr/>
          </p:nvSpPr>
          <p:spPr bwMode="auto">
            <a:xfrm>
              <a:off x="4313238" y="4625975"/>
              <a:ext cx="2762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AutoShape 30"/>
            <p:cNvSpPr>
              <a:spLocks noChangeArrowheads="1"/>
            </p:cNvSpPr>
            <p:nvPr/>
          </p:nvSpPr>
          <p:spPr bwMode="auto">
            <a:xfrm>
              <a:off x="4327526" y="4305300"/>
              <a:ext cx="276225" cy="219075"/>
            </a:xfrm>
            <a:prstGeom prst="smileyFace">
              <a:avLst>
                <a:gd name="adj" fmla="val -4653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AutoShape 31"/>
            <p:cNvSpPr>
              <a:spLocks noChangeArrowheads="1"/>
            </p:cNvSpPr>
            <p:nvPr/>
          </p:nvSpPr>
          <p:spPr bwMode="auto">
            <a:xfrm>
              <a:off x="4268788" y="4702175"/>
              <a:ext cx="377825" cy="23177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Freeform 33"/>
          <p:cNvSpPr>
            <a:spLocks/>
          </p:cNvSpPr>
          <p:nvPr/>
        </p:nvSpPr>
        <p:spPr bwMode="auto">
          <a:xfrm>
            <a:off x="3241675" y="3397250"/>
            <a:ext cx="2511425" cy="2103438"/>
          </a:xfrm>
          <a:custGeom>
            <a:avLst/>
            <a:gdLst/>
            <a:ahLst/>
            <a:cxnLst>
              <a:cxn ang="0">
                <a:pos x="0" y="46"/>
              </a:cxn>
              <a:cxn ang="0">
                <a:pos x="540" y="256"/>
              </a:cxn>
              <a:cxn ang="0">
                <a:pos x="421" y="585"/>
              </a:cxn>
              <a:cxn ang="0">
                <a:pos x="649" y="1143"/>
              </a:cxn>
              <a:cxn ang="0">
                <a:pos x="1079" y="997"/>
              </a:cxn>
              <a:cxn ang="0">
                <a:pos x="878" y="384"/>
              </a:cxn>
              <a:cxn ang="0">
                <a:pos x="320" y="850"/>
              </a:cxn>
              <a:cxn ang="0">
                <a:pos x="905" y="1289"/>
              </a:cxn>
              <a:cxn ang="0">
                <a:pos x="1198" y="631"/>
              </a:cxn>
              <a:cxn ang="0">
                <a:pos x="1106" y="220"/>
              </a:cxn>
              <a:cxn ang="0">
                <a:pos x="1582" y="0"/>
              </a:cxn>
            </a:cxnLst>
            <a:rect l="0" t="0" r="r" b="b"/>
            <a:pathLst>
              <a:path w="1582" h="1325">
                <a:moveTo>
                  <a:pt x="0" y="46"/>
                </a:moveTo>
                <a:cubicBezTo>
                  <a:pt x="88" y="81"/>
                  <a:pt x="470" y="166"/>
                  <a:pt x="540" y="256"/>
                </a:cubicBezTo>
                <a:cubicBezTo>
                  <a:pt x="610" y="346"/>
                  <a:pt x="403" y="437"/>
                  <a:pt x="421" y="585"/>
                </a:cubicBezTo>
                <a:cubicBezTo>
                  <a:pt x="439" y="733"/>
                  <a:pt x="539" y="1074"/>
                  <a:pt x="649" y="1143"/>
                </a:cubicBezTo>
                <a:cubicBezTo>
                  <a:pt x="759" y="1212"/>
                  <a:pt x="1041" y="1123"/>
                  <a:pt x="1079" y="997"/>
                </a:cubicBezTo>
                <a:cubicBezTo>
                  <a:pt x="1117" y="871"/>
                  <a:pt x="1004" y="408"/>
                  <a:pt x="878" y="384"/>
                </a:cubicBezTo>
                <a:cubicBezTo>
                  <a:pt x="752" y="360"/>
                  <a:pt x="316" y="699"/>
                  <a:pt x="320" y="850"/>
                </a:cubicBezTo>
                <a:cubicBezTo>
                  <a:pt x="324" y="1001"/>
                  <a:pt x="759" y="1325"/>
                  <a:pt x="905" y="1289"/>
                </a:cubicBezTo>
                <a:cubicBezTo>
                  <a:pt x="1051" y="1253"/>
                  <a:pt x="1165" y="809"/>
                  <a:pt x="1198" y="631"/>
                </a:cubicBezTo>
                <a:cubicBezTo>
                  <a:pt x="1231" y="453"/>
                  <a:pt x="1042" y="325"/>
                  <a:pt x="1106" y="220"/>
                </a:cubicBezTo>
                <a:cubicBezTo>
                  <a:pt x="1170" y="115"/>
                  <a:pt x="1483" y="46"/>
                  <a:pt x="1582" y="0"/>
                </a:cubicBez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Text Box 47"/>
          <p:cNvSpPr txBox="1">
            <a:spLocks noChangeArrowheads="1"/>
          </p:cNvSpPr>
          <p:nvPr/>
        </p:nvSpPr>
        <p:spPr bwMode="auto">
          <a:xfrm>
            <a:off x="3830638" y="2563813"/>
            <a:ext cx="1438275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Shared key</a:t>
            </a:r>
            <a:endParaRPr lang="en-CA"/>
          </a:p>
        </p:txBody>
      </p:sp>
      <p:sp>
        <p:nvSpPr>
          <p:cNvPr id="33" name="Rectangle 48"/>
          <p:cNvSpPr>
            <a:spLocks noChangeArrowheads="1"/>
          </p:cNvSpPr>
          <p:nvPr/>
        </p:nvSpPr>
        <p:spPr bwMode="auto">
          <a:xfrm>
            <a:off x="1703388" y="2178050"/>
            <a:ext cx="1408112" cy="4206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Box 49"/>
          <p:cNvSpPr txBox="1">
            <a:spLocks noChangeArrowheads="1"/>
          </p:cNvSpPr>
          <p:nvPr/>
        </p:nvSpPr>
        <p:spPr bwMode="auto">
          <a:xfrm>
            <a:off x="1814513" y="1793875"/>
            <a:ext cx="1152525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Message</a:t>
            </a:r>
            <a:endParaRPr lang="en-CA"/>
          </a:p>
        </p:txBody>
      </p:sp>
      <p:pic>
        <p:nvPicPr>
          <p:cNvPr id="35" name="Picture 3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17884" y="1512888"/>
            <a:ext cx="1850233" cy="360000"/>
          </a:xfrm>
          <a:prstGeom prst="rect">
            <a:avLst/>
          </a:prstGeom>
        </p:spPr>
      </p:pic>
      <p:pic>
        <p:nvPicPr>
          <p:cNvPr id="36" name="Picture 3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205454" y="2192086"/>
            <a:ext cx="371809" cy="353219"/>
          </a:xfrm>
          <a:prstGeom prst="rect">
            <a:avLst/>
          </a:prstGeom>
        </p:spPr>
      </p:pic>
      <p:pic>
        <p:nvPicPr>
          <p:cNvPr id="38" name="Picture 3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884362" y="2723191"/>
            <a:ext cx="1227138" cy="325266"/>
          </a:xfrm>
          <a:prstGeom prst="rect">
            <a:avLst/>
          </a:prstGeom>
        </p:spPr>
      </p:pic>
      <p:pic>
        <p:nvPicPr>
          <p:cNvPr id="39" name="Picture 3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646156" y="2700801"/>
            <a:ext cx="1227138" cy="325266"/>
          </a:xfrm>
          <a:prstGeom prst="rect">
            <a:avLst/>
          </a:prstGeom>
        </p:spPr>
      </p:pic>
      <p:pic>
        <p:nvPicPr>
          <p:cNvPr id="40" name="Picture 3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2138614" y="3214688"/>
            <a:ext cx="824663" cy="392218"/>
          </a:xfrm>
          <a:prstGeom prst="rect">
            <a:avLst/>
          </a:prstGeom>
        </p:spPr>
      </p:pic>
      <p:pic>
        <p:nvPicPr>
          <p:cNvPr id="42" name="Picture 4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5874847" y="3228056"/>
            <a:ext cx="824663" cy="392218"/>
          </a:xfrm>
          <a:prstGeom prst="rect">
            <a:avLst/>
          </a:prstGeom>
        </p:spPr>
      </p:pic>
      <p:pic>
        <p:nvPicPr>
          <p:cNvPr id="44" name="Picture 4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5309017" y="2178050"/>
            <a:ext cx="2061588" cy="404787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654719" y="5493896"/>
            <a:ext cx="7924800" cy="807871"/>
            <a:chOff x="654719" y="5493896"/>
            <a:chExt cx="7924800" cy="807871"/>
          </a:xfrm>
        </p:grpSpPr>
        <p:sp>
          <p:nvSpPr>
            <p:cNvPr id="47" name="Rounded Rectangle 46"/>
            <p:cNvSpPr/>
            <p:nvPr/>
          </p:nvSpPr>
          <p:spPr>
            <a:xfrm>
              <a:off x="654719" y="5493896"/>
              <a:ext cx="7924800" cy="807871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4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2"/>
                <a:stretch>
                  <a:fillRect/>
                </a:stretch>
              </p:blipFill>
            </mc:Choice>
            <mc:Fallback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>
              <a:off x="905836" y="5592208"/>
              <a:ext cx="7345362" cy="642719"/>
            </a:xfrm>
            <a:prstGeom prst="rect">
              <a:avLst/>
            </a:prstGeom>
          </p:spPr>
        </p:pic>
      </p:grpSp>
      <p:sp>
        <p:nvSpPr>
          <p:cNvPr id="49" name="TextBox 48"/>
          <p:cNvSpPr txBox="1"/>
          <p:nvPr/>
        </p:nvSpPr>
        <p:spPr>
          <a:xfrm>
            <a:off x="2999879" y="6395343"/>
            <a:ext cx="264627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/>
              <a:t>Minimal key length: k = 2n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/>
          <p:nvPr/>
        </p:nvCxnSpPr>
        <p:spPr>
          <a:xfrm rot="10800000">
            <a:off x="7955445" y="4341528"/>
            <a:ext cx="403034" cy="29912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487549" y="4537674"/>
            <a:ext cx="3610687" cy="70272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Approximate quantum one-time pad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0" y="4572000"/>
            <a:ext cx="6877097" cy="1698171"/>
          </a:xfrm>
        </p:spPr>
        <p:txBody>
          <a:bodyPr>
            <a:normAutofit fontScale="70000" lnSpcReduction="20000"/>
          </a:bodyPr>
          <a:lstStyle/>
          <a:p>
            <a:r>
              <a:rPr lang="en-US"/>
              <a:t>Can achieve using n+log(1/ε</a:t>
            </a:r>
            <a:r>
              <a:rPr lang="en-US" baseline="30000"/>
              <a:t>2</a:t>
            </a:r>
            <a:r>
              <a:rPr lang="en-US"/>
              <a:t>) bits of key</a:t>
            </a:r>
          </a:p>
          <a:p>
            <a:pPr lvl="1"/>
            <a:r>
              <a:rPr lang="en-US"/>
              <a:t>Reduction of factor 2 over exact security</a:t>
            </a:r>
          </a:p>
          <a:p>
            <a:r>
              <a:rPr lang="en-US"/>
              <a:t>Proof: </a:t>
            </a:r>
          </a:p>
          <a:p>
            <a:pPr lvl="1"/>
            <a:r>
              <a:rPr lang="en-US"/>
              <a:t>Select {U</a:t>
            </a:r>
            <a:r>
              <a:rPr lang="en-US" baseline="-25000"/>
              <a:t>j</a:t>
            </a:r>
            <a:r>
              <a:rPr lang="en-US"/>
              <a:t>} i.i.d. according to Haar measure on U(2</a:t>
            </a:r>
            <a:r>
              <a:rPr lang="en-US" baseline="30000"/>
              <a:t>n</a:t>
            </a:r>
            <a:r>
              <a:rPr lang="en-US"/>
              <a:t>)</a:t>
            </a:r>
          </a:p>
          <a:p>
            <a:pPr lvl="1"/>
            <a:r>
              <a:rPr lang="en-US"/>
              <a:t>Use net on set of {X}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62000" y="1670528"/>
            <a:ext cx="7924800" cy="807871"/>
            <a:chOff x="654719" y="5493896"/>
            <a:chExt cx="7924800" cy="807871"/>
          </a:xfrm>
        </p:grpSpPr>
        <p:sp>
          <p:nvSpPr>
            <p:cNvPr id="6" name="Rounded Rectangle 5"/>
            <p:cNvSpPr/>
            <p:nvPr/>
          </p:nvSpPr>
          <p:spPr>
            <a:xfrm>
              <a:off x="654719" y="5493896"/>
              <a:ext cx="7924800" cy="807871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905836" y="5592208"/>
              <a:ext cx="7345362" cy="642719"/>
            </a:xfrm>
            <a:prstGeom prst="rect">
              <a:avLst/>
            </a:prstGeom>
          </p:spPr>
        </p:pic>
      </p:grpSp>
      <p:sp>
        <p:nvSpPr>
          <p:cNvPr id="9" name="&quot;No&quot; Symbol 8"/>
          <p:cNvSpPr/>
          <p:nvPr/>
        </p:nvSpPr>
        <p:spPr>
          <a:xfrm>
            <a:off x="4023892" y="1496744"/>
            <a:ext cx="1136316" cy="1190314"/>
          </a:xfrm>
          <a:prstGeom prst="noSmoking">
            <a:avLst/>
          </a:prstGeom>
          <a:gradFill>
            <a:gsLst>
              <a:gs pos="0">
                <a:srgbClr val="FF0000"/>
              </a:gs>
              <a:gs pos="100000">
                <a:srgbClr val="FFC1C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57200" y="2911106"/>
            <a:ext cx="8406063" cy="1430421"/>
            <a:chOff x="457200" y="2911106"/>
            <a:chExt cx="8406063" cy="1430421"/>
          </a:xfrm>
        </p:grpSpPr>
        <p:sp>
          <p:nvSpPr>
            <p:cNvPr id="10" name="Rounded Rectangle 9"/>
            <p:cNvSpPr/>
            <p:nvPr/>
          </p:nvSpPr>
          <p:spPr>
            <a:xfrm>
              <a:off x="457200" y="2911106"/>
              <a:ext cx="8406063" cy="143042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788736" y="3309773"/>
              <a:ext cx="7592762" cy="96491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887578" y="2924474"/>
              <a:ext cx="35857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ε-approximate security criterion: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496480" y="6478946"/>
            <a:ext cx="2601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[H-Leung-Shor-Winter 03]</a:t>
            </a:r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533313" y="4640652"/>
            <a:ext cx="3530600" cy="52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 build="p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Approximate encryption:</a:t>
            </a:r>
            <a:br>
              <a:rPr lang="en-US"/>
            </a:br>
            <a:r>
              <a:rPr lang="en-US"/>
              <a:t>More later…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Measuring entanglement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7369" y="1737895"/>
            <a:ext cx="6849263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/>
              <a:t>Entanglement: </a:t>
            </a:r>
            <a:r>
              <a:rPr lang="en-US"/>
              <a:t>nonlocal content of a quantum state (normalized vector)</a:t>
            </a:r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810000" y="2801773"/>
            <a:ext cx="1524000" cy="25400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9400" y="3405188"/>
            <a:ext cx="6045200" cy="34290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066800" y="4592638"/>
            <a:ext cx="7010400" cy="254000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1174750" y="2306638"/>
            <a:ext cx="6794500" cy="279400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flipV="1">
            <a:off x="1711151" y="5694943"/>
            <a:ext cx="5574631" cy="133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1604204" y="5587995"/>
            <a:ext cx="21389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2400693" y="5587995"/>
            <a:ext cx="21389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3197182" y="5587995"/>
            <a:ext cx="21389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3993671" y="5587995"/>
            <a:ext cx="21389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4790160" y="5587995"/>
            <a:ext cx="21389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5586649" y="5587995"/>
            <a:ext cx="21389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6383138" y="5587995"/>
            <a:ext cx="21389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7179628" y="5587202"/>
            <a:ext cx="21389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7228799" y="5204485"/>
            <a:ext cx="114300" cy="1778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924837" y="5718361"/>
            <a:ext cx="919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Product </a:t>
            </a:r>
          </a:p>
          <a:p>
            <a:r>
              <a:rPr lang="en-US"/>
              <a:t>vector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50915" y="5718361"/>
            <a:ext cx="11487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Maximally</a:t>
            </a:r>
          </a:p>
          <a:p>
            <a:r>
              <a:rPr lang="en-US"/>
              <a:t>entangled</a:t>
            </a:r>
          </a:p>
          <a:p>
            <a:r>
              <a:rPr lang="en-US"/>
              <a:t>vector</a:t>
            </a:r>
          </a:p>
        </p:txBody>
      </p:sp>
      <p:pic>
        <p:nvPicPr>
          <p:cNvPr id="37" name="Picture 3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3730625" y="5862638"/>
            <a:ext cx="1574800" cy="254000"/>
          </a:xfrm>
          <a:prstGeom prst="rect">
            <a:avLst/>
          </a:prstGeom>
        </p:spPr>
      </p:pic>
      <p:pic>
        <p:nvPicPr>
          <p:cNvPr id="38" name="Picture 3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1425748" y="5126038"/>
            <a:ext cx="596900" cy="254000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721369" y="3981450"/>
            <a:ext cx="7708900" cy="27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835527" y="3542632"/>
            <a:ext cx="7472947" cy="121652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35527" y="1538788"/>
            <a:ext cx="7472947" cy="17632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840"/>
            <a:ext cx="8229600" cy="1143000"/>
          </a:xfrm>
        </p:spPr>
        <p:txBody>
          <a:bodyPr>
            <a:normAutofit/>
          </a:bodyPr>
          <a:lstStyle/>
          <a:p>
            <a:r>
              <a:rPr lang="en-US"/>
              <a:t>Dvoretzky’s theorem à la Milman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711151" y="5440951"/>
            <a:ext cx="5574631" cy="133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604204" y="5334003"/>
            <a:ext cx="21389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2400693" y="5334003"/>
            <a:ext cx="21389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3197182" y="5334003"/>
            <a:ext cx="21389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993671" y="5334003"/>
            <a:ext cx="21389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790160" y="5334003"/>
            <a:ext cx="21389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5586649" y="5334003"/>
            <a:ext cx="21389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6383138" y="5334003"/>
            <a:ext cx="21389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7179628" y="5333210"/>
            <a:ext cx="21389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228799" y="4950493"/>
            <a:ext cx="114300" cy="1778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924837" y="5464369"/>
            <a:ext cx="919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Product </a:t>
            </a:r>
          </a:p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150915" y="5464369"/>
            <a:ext cx="11487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Maximally</a:t>
            </a:r>
          </a:p>
          <a:p>
            <a:r>
              <a:rPr lang="en-US"/>
              <a:t>Entangled</a:t>
            </a:r>
          </a:p>
          <a:p>
            <a:endParaRPr lang="en-US"/>
          </a:p>
        </p:txBody>
      </p:sp>
      <p:pic>
        <p:nvPicPr>
          <p:cNvPr id="24" name="Picture 2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730625" y="5608646"/>
            <a:ext cx="1574800" cy="2540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153280" y="1670380"/>
            <a:ext cx="6756400" cy="14986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1425748" y="4872046"/>
            <a:ext cx="596900" cy="2540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1077080" y="3703048"/>
            <a:ext cx="6832600" cy="812800"/>
          </a:xfrm>
          <a:prstGeom prst="rect">
            <a:avLst/>
          </a:prstGeom>
        </p:spPr>
      </p:pic>
      <p:cxnSp>
        <p:nvCxnSpPr>
          <p:cNvPr id="33" name="Straight Arrow Connector 32"/>
          <p:cNvCxnSpPr/>
          <p:nvPr/>
        </p:nvCxnSpPr>
        <p:spPr>
          <a:xfrm rot="5400000" flipH="1" flipV="1">
            <a:off x="6173085" y="5544851"/>
            <a:ext cx="635590" cy="1588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049159" y="6539654"/>
            <a:ext cx="532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[Hayden-Leung-Winter 06, Aubrun-Szarek-Werner 10]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60224" y="6115098"/>
            <a:ext cx="6561975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/>
              <a:t>For p approaching 1, subspace S is all but constant number of qubits.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046 C -0.00226 0.00046 -0.25886 0.00139 -0.51546 0.00232 " pathEditMode="relative" ptsTypes="aA">
                                      <p:cBhvr>
                                        <p:cTn id="4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9" name="Freeform 1027"/>
          <p:cNvSpPr>
            <a:spLocks/>
          </p:cNvSpPr>
          <p:nvPr/>
        </p:nvSpPr>
        <p:spPr bwMode="auto">
          <a:xfrm>
            <a:off x="4648200" y="3398838"/>
            <a:ext cx="1630363" cy="9747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2" y="0"/>
              </a:cxn>
              <a:cxn ang="0">
                <a:pos x="845" y="614"/>
              </a:cxn>
              <a:cxn ang="0">
                <a:pos x="1027" y="605"/>
              </a:cxn>
            </a:cxnLst>
            <a:rect l="0" t="0" r="r" b="b"/>
            <a:pathLst>
              <a:path w="1027" h="614">
                <a:moveTo>
                  <a:pt x="0" y="0"/>
                </a:moveTo>
                <a:lnTo>
                  <a:pt x="202" y="0"/>
                </a:lnTo>
                <a:lnTo>
                  <a:pt x="845" y="614"/>
                </a:lnTo>
                <a:lnTo>
                  <a:pt x="1027" y="605"/>
                </a:ln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900" name="Oval 1028"/>
          <p:cNvSpPr>
            <a:spLocks noChangeArrowheads="1"/>
          </p:cNvSpPr>
          <p:nvPr/>
        </p:nvSpPr>
        <p:spPr bwMode="auto">
          <a:xfrm>
            <a:off x="1212850" y="1755775"/>
            <a:ext cx="1457325" cy="5667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901" name="Text Box 1029"/>
          <p:cNvSpPr txBox="1">
            <a:spLocks noChangeArrowheads="1"/>
          </p:cNvSpPr>
          <p:nvPr/>
        </p:nvSpPr>
        <p:spPr bwMode="auto">
          <a:xfrm>
            <a:off x="1277938" y="1804988"/>
            <a:ext cx="14081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j </a:t>
            </a:r>
            <a:r>
              <a:rPr lang="en-US">
                <a:solidFill>
                  <a:schemeClr val="tx1"/>
                </a:solidFill>
                <a:latin typeface="cmsy10" pitchFamily="-112" charset="0"/>
              </a:rPr>
              <a:t>2</a:t>
            </a:r>
            <a:r>
              <a:rPr lang="en-US">
                <a:solidFill>
                  <a:schemeClr val="tx1"/>
                </a:solidFill>
              </a:rPr>
              <a:t> {0,1,2,3}</a:t>
            </a:r>
          </a:p>
        </p:txBody>
      </p:sp>
      <p:sp>
        <p:nvSpPr>
          <p:cNvPr id="720902" name="Line 1030"/>
          <p:cNvSpPr>
            <a:spLocks noChangeShapeType="1"/>
          </p:cNvSpPr>
          <p:nvPr/>
        </p:nvSpPr>
        <p:spPr bwMode="auto">
          <a:xfrm flipV="1">
            <a:off x="1074738" y="4105275"/>
            <a:ext cx="651827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903" name="Rectangle 10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Superdense coding</a:t>
            </a:r>
          </a:p>
        </p:txBody>
      </p:sp>
      <p:sp>
        <p:nvSpPr>
          <p:cNvPr id="720904" name="Freeform 1032"/>
          <p:cNvSpPr>
            <a:spLocks/>
          </p:cNvSpPr>
          <p:nvPr/>
        </p:nvSpPr>
        <p:spPr bwMode="auto">
          <a:xfrm>
            <a:off x="2962275" y="3397250"/>
            <a:ext cx="1528763" cy="642938"/>
          </a:xfrm>
          <a:custGeom>
            <a:avLst/>
            <a:gdLst/>
            <a:ahLst/>
            <a:cxnLst>
              <a:cxn ang="0">
                <a:pos x="0" y="311"/>
              </a:cxn>
              <a:cxn ang="0">
                <a:pos x="293" y="0"/>
              </a:cxn>
              <a:cxn ang="0">
                <a:pos x="787" y="0"/>
              </a:cxn>
            </a:cxnLst>
            <a:rect l="0" t="0" r="r" b="b"/>
            <a:pathLst>
              <a:path w="787" h="311">
                <a:moveTo>
                  <a:pt x="0" y="311"/>
                </a:moveTo>
                <a:lnTo>
                  <a:pt x="293" y="0"/>
                </a:lnTo>
                <a:lnTo>
                  <a:pt x="787" y="0"/>
                </a:ln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905" name="Freeform 1033"/>
          <p:cNvSpPr>
            <a:spLocks/>
          </p:cNvSpPr>
          <p:nvPr/>
        </p:nvSpPr>
        <p:spPr bwMode="auto">
          <a:xfrm>
            <a:off x="2971800" y="4040188"/>
            <a:ext cx="3306763" cy="649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3" y="311"/>
              </a:cxn>
              <a:cxn ang="0">
                <a:pos x="1751" y="315"/>
              </a:cxn>
            </a:cxnLst>
            <a:rect l="0" t="0" r="r" b="b"/>
            <a:pathLst>
              <a:path w="1751" h="315">
                <a:moveTo>
                  <a:pt x="0" y="0"/>
                </a:moveTo>
                <a:lnTo>
                  <a:pt x="293" y="311"/>
                </a:lnTo>
                <a:lnTo>
                  <a:pt x="1751" y="315"/>
                </a:ln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906" name="Rectangle 1034"/>
          <p:cNvSpPr>
            <a:spLocks noChangeArrowheads="1"/>
          </p:cNvSpPr>
          <p:nvPr/>
        </p:nvSpPr>
        <p:spPr bwMode="auto">
          <a:xfrm>
            <a:off x="4295775" y="3071813"/>
            <a:ext cx="444500" cy="5572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Symbol" pitchFamily="-112" charset="2"/>
                <a:sym typeface="Symbol" pitchFamily="-112" charset="2"/>
              </a:rPr>
              <a:t></a:t>
            </a:r>
            <a:r>
              <a:rPr lang="en-US" baseline="-25000">
                <a:solidFill>
                  <a:schemeClr val="tx1"/>
                </a:solidFill>
                <a:sym typeface="Symbol" pitchFamily="-112" charset="2"/>
              </a:rPr>
              <a:t>j</a:t>
            </a:r>
            <a:endParaRPr lang="en-US" baseline="-25000">
              <a:solidFill>
                <a:schemeClr val="tx1"/>
              </a:solidFill>
            </a:endParaRPr>
          </a:p>
        </p:txBody>
      </p:sp>
      <p:sp>
        <p:nvSpPr>
          <p:cNvPr id="720921" name="Line 1049"/>
          <p:cNvSpPr>
            <a:spLocks noChangeShapeType="1"/>
          </p:cNvSpPr>
          <p:nvPr/>
        </p:nvSpPr>
        <p:spPr bwMode="auto">
          <a:xfrm>
            <a:off x="3872707" y="2201863"/>
            <a:ext cx="1306512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922" name="Text Box 1050"/>
          <p:cNvSpPr txBox="1">
            <a:spLocks noChangeArrowheads="1"/>
          </p:cNvSpPr>
          <p:nvPr/>
        </p:nvSpPr>
        <p:spPr bwMode="auto">
          <a:xfrm>
            <a:off x="4110832" y="2270125"/>
            <a:ext cx="7604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720924" name="Text Box 1052"/>
          <p:cNvSpPr txBox="1">
            <a:spLocks noChangeArrowheads="1"/>
          </p:cNvSpPr>
          <p:nvPr/>
        </p:nvSpPr>
        <p:spPr bwMode="auto">
          <a:xfrm>
            <a:off x="5408613" y="3316288"/>
            <a:ext cx="966787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 qubit</a:t>
            </a:r>
          </a:p>
        </p:txBody>
      </p:sp>
      <p:sp>
        <p:nvSpPr>
          <p:cNvPr id="720925" name="Text Box 1053"/>
          <p:cNvSpPr txBox="1">
            <a:spLocks noChangeArrowheads="1"/>
          </p:cNvSpPr>
          <p:nvPr/>
        </p:nvSpPr>
        <p:spPr bwMode="auto">
          <a:xfrm>
            <a:off x="3187700" y="3722688"/>
            <a:ext cx="7937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 ebit</a:t>
            </a:r>
          </a:p>
        </p:txBody>
      </p:sp>
      <p:sp>
        <p:nvSpPr>
          <p:cNvPr id="720926" name="Text Box 1054"/>
          <p:cNvSpPr txBox="1">
            <a:spLocks noChangeArrowheads="1"/>
          </p:cNvSpPr>
          <p:nvPr/>
        </p:nvSpPr>
        <p:spPr bwMode="auto">
          <a:xfrm>
            <a:off x="6940001" y="6488668"/>
            <a:ext cx="22039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[Bennett-Wiesner 92]</a:t>
            </a:r>
          </a:p>
        </p:txBody>
      </p:sp>
      <p:sp>
        <p:nvSpPr>
          <p:cNvPr id="720927" name="Oval 1055"/>
          <p:cNvSpPr>
            <a:spLocks noChangeArrowheads="1"/>
          </p:cNvSpPr>
          <p:nvPr/>
        </p:nvSpPr>
        <p:spPr bwMode="auto">
          <a:xfrm>
            <a:off x="1524000" y="2336800"/>
            <a:ext cx="276225" cy="1317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928" name="Oval 1056"/>
          <p:cNvSpPr>
            <a:spLocks noChangeArrowheads="1"/>
          </p:cNvSpPr>
          <p:nvPr/>
        </p:nvSpPr>
        <p:spPr bwMode="auto">
          <a:xfrm>
            <a:off x="1444625" y="2489200"/>
            <a:ext cx="203200" cy="101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930" name="Text Box 1058"/>
          <p:cNvSpPr txBox="1">
            <a:spLocks noChangeArrowheads="1"/>
          </p:cNvSpPr>
          <p:nvPr/>
        </p:nvSpPr>
        <p:spPr bwMode="auto">
          <a:xfrm>
            <a:off x="289719" y="5838309"/>
            <a:ext cx="8448759" cy="36933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Bob receives one of four orthogonal (distinguishable!) states depending on Alice’s action</a:t>
            </a:r>
          </a:p>
        </p:txBody>
      </p:sp>
      <p:sp>
        <p:nvSpPr>
          <p:cNvPr id="720932" name="Rectangle 1060"/>
          <p:cNvSpPr>
            <a:spLocks noChangeArrowheads="1"/>
          </p:cNvSpPr>
          <p:nvPr/>
        </p:nvSpPr>
        <p:spPr bwMode="auto">
          <a:xfrm>
            <a:off x="355600" y="3732213"/>
            <a:ext cx="23160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|</a:t>
            </a:r>
            <a:r>
              <a:rPr lang="en-US">
                <a:latin typeface="Symbol" pitchFamily="-112" charset="2"/>
                <a:sym typeface="Symbol" pitchFamily="-112" charset="2"/>
              </a:rPr>
              <a:t></a:t>
            </a:r>
            <a:r>
              <a:rPr lang="en-US" baseline="-25000">
                <a:latin typeface="Symbol" pitchFamily="-112" charset="2"/>
                <a:sym typeface="Symbol" pitchFamily="-112" charset="2"/>
              </a:rPr>
              <a:t>0</a:t>
            </a:r>
            <a:r>
              <a:rPr lang="en-US">
                <a:latin typeface="cmsy10" pitchFamily="-112" charset="0"/>
                <a:sym typeface="Symbol" pitchFamily="-112" charset="2"/>
              </a:rPr>
              <a:t>i</a:t>
            </a:r>
            <a:r>
              <a:rPr lang="en-US"/>
              <a:t> = |00</a:t>
            </a:r>
            <a:r>
              <a:rPr lang="en-US">
                <a:latin typeface="cmsy10" pitchFamily="-112" charset="0"/>
              </a:rPr>
              <a:t>i</a:t>
            </a:r>
            <a:r>
              <a:rPr lang="en-US" baseline="-25000"/>
              <a:t>AB</a:t>
            </a:r>
            <a:r>
              <a:rPr lang="en-US"/>
              <a:t> + |11</a:t>
            </a:r>
            <a:r>
              <a:rPr lang="en-US">
                <a:latin typeface="cmsy10" pitchFamily="-112" charset="0"/>
              </a:rPr>
              <a:t>i</a:t>
            </a:r>
            <a:r>
              <a:rPr lang="en-US" baseline="-25000"/>
              <a:t>AB</a:t>
            </a:r>
          </a:p>
        </p:txBody>
      </p:sp>
      <p:grpSp>
        <p:nvGrpSpPr>
          <p:cNvPr id="36" name="Group 34"/>
          <p:cNvGrpSpPr/>
          <p:nvPr/>
        </p:nvGrpSpPr>
        <p:grpSpPr>
          <a:xfrm>
            <a:off x="1066800" y="2648744"/>
            <a:ext cx="377825" cy="741362"/>
            <a:chOff x="822326" y="2328069"/>
            <a:chExt cx="377825" cy="741362"/>
          </a:xfrm>
        </p:grpSpPr>
        <p:sp>
          <p:nvSpPr>
            <p:cNvPr id="37" name="Line 8"/>
            <p:cNvSpPr>
              <a:spLocks noChangeShapeType="1"/>
            </p:cNvSpPr>
            <p:nvPr/>
          </p:nvSpPr>
          <p:spPr bwMode="auto">
            <a:xfrm flipH="1">
              <a:off x="881064" y="2821781"/>
              <a:ext cx="130175" cy="2333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9"/>
            <p:cNvSpPr>
              <a:spLocks noChangeShapeType="1"/>
            </p:cNvSpPr>
            <p:nvPr/>
          </p:nvSpPr>
          <p:spPr bwMode="auto">
            <a:xfrm flipV="1">
              <a:off x="1011239" y="2518569"/>
              <a:ext cx="0" cy="2905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10"/>
            <p:cNvSpPr>
              <a:spLocks noChangeShapeType="1"/>
            </p:cNvSpPr>
            <p:nvPr/>
          </p:nvSpPr>
          <p:spPr bwMode="auto">
            <a:xfrm>
              <a:off x="1011239" y="2807494"/>
              <a:ext cx="146050" cy="2619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11"/>
            <p:cNvSpPr>
              <a:spLocks noChangeShapeType="1"/>
            </p:cNvSpPr>
            <p:nvPr/>
          </p:nvSpPr>
          <p:spPr bwMode="auto">
            <a:xfrm>
              <a:off x="866776" y="2648744"/>
              <a:ext cx="2762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AutoShape 12"/>
            <p:cNvSpPr>
              <a:spLocks noChangeArrowheads="1"/>
            </p:cNvSpPr>
            <p:nvPr/>
          </p:nvSpPr>
          <p:spPr bwMode="auto">
            <a:xfrm>
              <a:off x="881064" y="2328069"/>
              <a:ext cx="276225" cy="219075"/>
            </a:xfrm>
            <a:prstGeom prst="smileyFace">
              <a:avLst>
                <a:gd name="adj" fmla="val 4653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AutoShape 13"/>
            <p:cNvSpPr>
              <a:spLocks noChangeArrowheads="1"/>
            </p:cNvSpPr>
            <p:nvPr/>
          </p:nvSpPr>
          <p:spPr bwMode="auto">
            <a:xfrm>
              <a:off x="822326" y="2728913"/>
              <a:ext cx="377825" cy="231775"/>
            </a:xfrm>
            <a:prstGeom prst="triangle">
              <a:avLst>
                <a:gd name="adj" fmla="val 50000"/>
              </a:avLst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" name="Group 35"/>
          <p:cNvGrpSpPr/>
          <p:nvPr/>
        </p:nvGrpSpPr>
        <p:grpSpPr>
          <a:xfrm>
            <a:off x="1111251" y="4427537"/>
            <a:ext cx="290512" cy="741363"/>
            <a:chOff x="7523163" y="2378075"/>
            <a:chExt cx="290512" cy="741363"/>
          </a:xfrm>
        </p:grpSpPr>
        <p:sp>
          <p:nvSpPr>
            <p:cNvPr id="44" name="Line 15"/>
            <p:cNvSpPr>
              <a:spLocks noChangeShapeType="1"/>
            </p:cNvSpPr>
            <p:nvPr/>
          </p:nvSpPr>
          <p:spPr bwMode="auto">
            <a:xfrm flipH="1">
              <a:off x="7537450" y="2871788"/>
              <a:ext cx="130175" cy="233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16"/>
            <p:cNvSpPr>
              <a:spLocks noChangeShapeType="1"/>
            </p:cNvSpPr>
            <p:nvPr/>
          </p:nvSpPr>
          <p:spPr bwMode="auto">
            <a:xfrm flipV="1">
              <a:off x="7667625" y="2568575"/>
              <a:ext cx="0" cy="2905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17"/>
            <p:cNvSpPr>
              <a:spLocks noChangeShapeType="1"/>
            </p:cNvSpPr>
            <p:nvPr/>
          </p:nvSpPr>
          <p:spPr bwMode="auto">
            <a:xfrm>
              <a:off x="7667625" y="2857500"/>
              <a:ext cx="146050" cy="2619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18"/>
            <p:cNvSpPr>
              <a:spLocks noChangeShapeType="1"/>
            </p:cNvSpPr>
            <p:nvPr/>
          </p:nvSpPr>
          <p:spPr bwMode="auto">
            <a:xfrm>
              <a:off x="7523163" y="2698750"/>
              <a:ext cx="2762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AutoShape 19"/>
            <p:cNvSpPr>
              <a:spLocks noChangeArrowheads="1"/>
            </p:cNvSpPr>
            <p:nvPr/>
          </p:nvSpPr>
          <p:spPr bwMode="auto">
            <a:xfrm>
              <a:off x="7537450" y="2378075"/>
              <a:ext cx="276225" cy="219075"/>
            </a:xfrm>
            <a:prstGeom prst="smileyFace">
              <a:avLst>
                <a:gd name="adj" fmla="val 4653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9" name="Picture 4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613400" y="1751013"/>
            <a:ext cx="1536700" cy="571500"/>
          </a:xfrm>
          <a:prstGeom prst="rect">
            <a:avLst/>
          </a:prstGeom>
        </p:spPr>
      </p:pic>
      <p:pic>
        <p:nvPicPr>
          <p:cNvPr id="50" name="Picture 4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5605463" y="2468563"/>
            <a:ext cx="1536700" cy="571500"/>
          </a:xfrm>
          <a:prstGeom prst="rect">
            <a:avLst/>
          </a:prstGeom>
        </p:spPr>
      </p:pic>
      <p:pic>
        <p:nvPicPr>
          <p:cNvPr id="51" name="Picture 5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7272008" y="1765300"/>
            <a:ext cx="1676400" cy="571500"/>
          </a:xfrm>
          <a:prstGeom prst="rect">
            <a:avLst/>
          </a:prstGeom>
        </p:spPr>
      </p:pic>
      <p:pic>
        <p:nvPicPr>
          <p:cNvPr id="52" name="Picture 5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7308520" y="2443163"/>
            <a:ext cx="1701800" cy="571500"/>
          </a:xfrm>
          <a:prstGeom prst="rect">
            <a:avLst/>
          </a:prstGeom>
        </p:spPr>
      </p:pic>
      <p:pic>
        <p:nvPicPr>
          <p:cNvPr id="53" name="Picture 5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6445250" y="4273550"/>
            <a:ext cx="2374900" cy="1270000"/>
          </a:xfrm>
          <a:prstGeom prst="rect">
            <a:avLst/>
          </a:prstGeom>
        </p:spPr>
      </p:pic>
      <p:sp>
        <p:nvSpPr>
          <p:cNvPr id="58" name="Text Box 1058"/>
          <p:cNvSpPr txBox="1">
            <a:spLocks noChangeArrowheads="1"/>
          </p:cNvSpPr>
          <p:nvPr/>
        </p:nvSpPr>
        <p:spPr bwMode="auto">
          <a:xfrm>
            <a:off x="3187700" y="6360041"/>
            <a:ext cx="2430886" cy="36933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 ebit + 1 qubit ≥ 2 cbits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4221164" y="3437393"/>
            <a:ext cx="1917700" cy="1683214"/>
            <a:chOff x="4221164" y="3437393"/>
            <a:chExt cx="1917700" cy="1683214"/>
          </a:xfrm>
        </p:grpSpPr>
        <p:cxnSp>
          <p:nvCxnSpPr>
            <p:cNvPr id="55" name="Straight Connector 54"/>
            <p:cNvCxnSpPr/>
            <p:nvPr/>
          </p:nvCxnSpPr>
          <p:spPr>
            <a:xfrm rot="5400000">
              <a:off x="4493023" y="4122796"/>
              <a:ext cx="1372393" cy="158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9" name="Picture 5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3"/>
                <a:stretch>
                  <a:fillRect/>
                </a:stretch>
              </p:blipFill>
            </mc:Choice>
            <mc:Fallback>
              <p:blipFill>
                <a:blip r:embed="rId14"/>
                <a:stretch>
                  <a:fillRect/>
                </a:stretch>
              </p:blipFill>
            </mc:Fallback>
          </mc:AlternateContent>
          <p:spPr>
            <a:xfrm>
              <a:off x="4221164" y="4866607"/>
              <a:ext cx="1917700" cy="254000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930" grpId="0" animBg="1"/>
      <p:bldP spid="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903" name="Rectangle 1031"/>
          <p:cNvSpPr>
            <a:spLocks noGrp="1" noChangeArrowheads="1"/>
          </p:cNvSpPr>
          <p:nvPr>
            <p:ph type="title"/>
          </p:nvPr>
        </p:nvSpPr>
        <p:spPr>
          <a:xfrm>
            <a:off x="457200" y="534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Superdense coding of </a:t>
            </a:r>
            <a:br>
              <a:rPr lang="en-US"/>
            </a:br>
            <a:r>
              <a:rPr lang="en-US"/>
              <a:t>arbitrary quantum states</a:t>
            </a:r>
          </a:p>
        </p:txBody>
      </p:sp>
      <p:sp>
        <p:nvSpPr>
          <p:cNvPr id="58" name="Text Box 1058"/>
          <p:cNvSpPr txBox="1">
            <a:spLocks noChangeArrowheads="1"/>
          </p:cNvSpPr>
          <p:nvPr/>
        </p:nvSpPr>
        <p:spPr bwMode="auto">
          <a:xfrm>
            <a:off x="1529735" y="1778000"/>
            <a:ext cx="5961675" cy="646331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Suppose that Alice can send Bob an arbitrary 2 qubit state by </a:t>
            </a:r>
          </a:p>
          <a:p>
            <a:r>
              <a:rPr lang="en-US"/>
              <a:t>sharing an ebit and physically transmitting 1 qubit.</a:t>
            </a:r>
          </a:p>
        </p:txBody>
      </p:sp>
      <p:sp>
        <p:nvSpPr>
          <p:cNvPr id="43" name="Text Box 1058"/>
          <p:cNvSpPr txBox="1">
            <a:spLocks noChangeArrowheads="1"/>
          </p:cNvSpPr>
          <p:nvPr/>
        </p:nvSpPr>
        <p:spPr bwMode="auto">
          <a:xfrm>
            <a:off x="3284084" y="2609609"/>
            <a:ext cx="2575833" cy="36933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 qubit + 1 ebit ≥ 2 qubits</a:t>
            </a:r>
          </a:p>
        </p:txBody>
      </p:sp>
      <p:sp>
        <p:nvSpPr>
          <p:cNvPr id="52" name="Text Box 1058"/>
          <p:cNvSpPr txBox="1">
            <a:spLocks noChangeArrowheads="1"/>
          </p:cNvSpPr>
          <p:nvPr/>
        </p:nvSpPr>
        <p:spPr bwMode="auto">
          <a:xfrm>
            <a:off x="3190853" y="3164219"/>
            <a:ext cx="2762295" cy="36933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 qubits + 2 ebits ≥ 4 qubits</a:t>
            </a:r>
          </a:p>
        </p:txBody>
      </p:sp>
      <p:sp>
        <p:nvSpPr>
          <p:cNvPr id="60" name="Text Box 1058"/>
          <p:cNvSpPr txBox="1">
            <a:spLocks noChangeArrowheads="1"/>
          </p:cNvSpPr>
          <p:nvPr/>
        </p:nvSpPr>
        <p:spPr bwMode="auto">
          <a:xfrm>
            <a:off x="2254699" y="3718829"/>
            <a:ext cx="4634602" cy="646331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Substitute: (1 qubit + 1 ebit) + 2 ebits ≥ 4 qubits</a:t>
            </a:r>
          </a:p>
          <a:p>
            <a:r>
              <a:rPr lang="en-US"/>
              <a:t>                                      1 qubit + 3 ebits ≥ 4 qubits </a:t>
            </a:r>
          </a:p>
        </p:txBody>
      </p:sp>
      <p:sp>
        <p:nvSpPr>
          <p:cNvPr id="61" name="Text Box 1058"/>
          <p:cNvSpPr txBox="1">
            <a:spLocks noChangeArrowheads="1"/>
          </p:cNvSpPr>
          <p:nvPr/>
        </p:nvSpPr>
        <p:spPr bwMode="auto">
          <a:xfrm>
            <a:off x="2630679" y="4550439"/>
            <a:ext cx="3882643" cy="36933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Repeat: 1 qubit + (2</a:t>
            </a:r>
            <a:r>
              <a:rPr lang="en-US" baseline="30000"/>
              <a:t>k</a:t>
            </a:r>
            <a:r>
              <a:rPr lang="en-US"/>
              <a:t>-1) ebits ≥ 2</a:t>
            </a:r>
            <a:r>
              <a:rPr lang="en-US" baseline="30000"/>
              <a:t>k</a:t>
            </a:r>
            <a:r>
              <a:rPr lang="en-US"/>
              <a:t> qubits 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426" y="5146841"/>
            <a:ext cx="1363579" cy="136357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0" grpId="0" animBg="1"/>
      <p:bldP spid="6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9" name="Freeform 1027"/>
          <p:cNvSpPr>
            <a:spLocks/>
          </p:cNvSpPr>
          <p:nvPr/>
        </p:nvSpPr>
        <p:spPr bwMode="auto">
          <a:xfrm>
            <a:off x="4648200" y="3398838"/>
            <a:ext cx="1630363" cy="9747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2" y="0"/>
              </a:cxn>
              <a:cxn ang="0">
                <a:pos x="845" y="614"/>
              </a:cxn>
              <a:cxn ang="0">
                <a:pos x="1027" y="605"/>
              </a:cxn>
            </a:cxnLst>
            <a:rect l="0" t="0" r="r" b="b"/>
            <a:pathLst>
              <a:path w="1027" h="614">
                <a:moveTo>
                  <a:pt x="0" y="0"/>
                </a:moveTo>
                <a:lnTo>
                  <a:pt x="202" y="0"/>
                </a:lnTo>
                <a:lnTo>
                  <a:pt x="845" y="614"/>
                </a:lnTo>
                <a:lnTo>
                  <a:pt x="1027" y="605"/>
                </a:ln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900" name="Oval 1028"/>
          <p:cNvSpPr>
            <a:spLocks noChangeArrowheads="1"/>
          </p:cNvSpPr>
          <p:nvPr/>
        </p:nvSpPr>
        <p:spPr bwMode="auto">
          <a:xfrm>
            <a:off x="457200" y="1755775"/>
            <a:ext cx="2212975" cy="5667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902" name="Line 1030"/>
          <p:cNvSpPr>
            <a:spLocks noChangeShapeType="1"/>
          </p:cNvSpPr>
          <p:nvPr/>
        </p:nvSpPr>
        <p:spPr bwMode="auto">
          <a:xfrm flipV="1">
            <a:off x="1074738" y="4105275"/>
            <a:ext cx="651827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903" name="Rectangle 1031"/>
          <p:cNvSpPr>
            <a:spLocks noGrp="1" noChangeArrowheads="1"/>
          </p:cNvSpPr>
          <p:nvPr>
            <p:ph type="title"/>
          </p:nvPr>
        </p:nvSpPr>
        <p:spPr>
          <a:xfrm>
            <a:off x="457200" y="534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Superdense coding of </a:t>
            </a:r>
            <a:br>
              <a:rPr lang="en-US"/>
            </a:br>
            <a:r>
              <a:rPr lang="en-US"/>
              <a:t>maximally entangled states</a:t>
            </a:r>
          </a:p>
        </p:txBody>
      </p:sp>
      <p:sp>
        <p:nvSpPr>
          <p:cNvPr id="720904" name="Freeform 1032"/>
          <p:cNvSpPr>
            <a:spLocks/>
          </p:cNvSpPr>
          <p:nvPr/>
        </p:nvSpPr>
        <p:spPr bwMode="auto">
          <a:xfrm>
            <a:off x="2962275" y="3397250"/>
            <a:ext cx="1528763" cy="642938"/>
          </a:xfrm>
          <a:custGeom>
            <a:avLst/>
            <a:gdLst/>
            <a:ahLst/>
            <a:cxnLst>
              <a:cxn ang="0">
                <a:pos x="0" y="311"/>
              </a:cxn>
              <a:cxn ang="0">
                <a:pos x="293" y="0"/>
              </a:cxn>
              <a:cxn ang="0">
                <a:pos x="787" y="0"/>
              </a:cxn>
            </a:cxnLst>
            <a:rect l="0" t="0" r="r" b="b"/>
            <a:pathLst>
              <a:path w="787" h="311">
                <a:moveTo>
                  <a:pt x="0" y="311"/>
                </a:moveTo>
                <a:lnTo>
                  <a:pt x="293" y="0"/>
                </a:lnTo>
                <a:lnTo>
                  <a:pt x="787" y="0"/>
                </a:ln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905" name="Freeform 1033"/>
          <p:cNvSpPr>
            <a:spLocks/>
          </p:cNvSpPr>
          <p:nvPr/>
        </p:nvSpPr>
        <p:spPr bwMode="auto">
          <a:xfrm>
            <a:off x="2971800" y="4040188"/>
            <a:ext cx="3306763" cy="649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3" y="311"/>
              </a:cxn>
              <a:cxn ang="0">
                <a:pos x="1751" y="315"/>
              </a:cxn>
            </a:cxnLst>
            <a:rect l="0" t="0" r="r" b="b"/>
            <a:pathLst>
              <a:path w="1751" h="315">
                <a:moveTo>
                  <a:pt x="0" y="0"/>
                </a:moveTo>
                <a:lnTo>
                  <a:pt x="293" y="311"/>
                </a:lnTo>
                <a:lnTo>
                  <a:pt x="1751" y="315"/>
                </a:ln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906" name="Rectangle 1034"/>
          <p:cNvSpPr>
            <a:spLocks noChangeArrowheads="1"/>
          </p:cNvSpPr>
          <p:nvPr/>
        </p:nvSpPr>
        <p:spPr bwMode="auto">
          <a:xfrm>
            <a:off x="4295775" y="3071813"/>
            <a:ext cx="444500" cy="5572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baseline="-25000">
              <a:solidFill>
                <a:schemeClr val="tx1"/>
              </a:solidFill>
            </a:endParaRPr>
          </a:p>
        </p:txBody>
      </p:sp>
      <p:sp>
        <p:nvSpPr>
          <p:cNvPr id="720921" name="Line 1049"/>
          <p:cNvSpPr>
            <a:spLocks noChangeShapeType="1"/>
          </p:cNvSpPr>
          <p:nvPr/>
        </p:nvSpPr>
        <p:spPr bwMode="auto">
          <a:xfrm>
            <a:off x="3872707" y="2201863"/>
            <a:ext cx="1306512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922" name="Text Box 1050"/>
          <p:cNvSpPr txBox="1">
            <a:spLocks noChangeArrowheads="1"/>
          </p:cNvSpPr>
          <p:nvPr/>
        </p:nvSpPr>
        <p:spPr bwMode="auto">
          <a:xfrm>
            <a:off x="4110832" y="2270125"/>
            <a:ext cx="7604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720924" name="Text Box 1052"/>
          <p:cNvSpPr txBox="1">
            <a:spLocks noChangeArrowheads="1"/>
          </p:cNvSpPr>
          <p:nvPr/>
        </p:nvSpPr>
        <p:spPr bwMode="auto">
          <a:xfrm>
            <a:off x="5408613" y="3316288"/>
            <a:ext cx="966787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 qubit</a:t>
            </a:r>
          </a:p>
        </p:txBody>
      </p:sp>
      <p:sp>
        <p:nvSpPr>
          <p:cNvPr id="720925" name="Text Box 1053"/>
          <p:cNvSpPr txBox="1">
            <a:spLocks noChangeArrowheads="1"/>
          </p:cNvSpPr>
          <p:nvPr/>
        </p:nvSpPr>
        <p:spPr bwMode="auto">
          <a:xfrm>
            <a:off x="3187700" y="3722688"/>
            <a:ext cx="7937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 ebit</a:t>
            </a:r>
          </a:p>
        </p:txBody>
      </p:sp>
      <p:sp>
        <p:nvSpPr>
          <p:cNvPr id="720927" name="Oval 1055"/>
          <p:cNvSpPr>
            <a:spLocks noChangeArrowheads="1"/>
          </p:cNvSpPr>
          <p:nvPr/>
        </p:nvSpPr>
        <p:spPr bwMode="auto">
          <a:xfrm>
            <a:off x="1524000" y="2336800"/>
            <a:ext cx="276225" cy="1317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928" name="Oval 1056"/>
          <p:cNvSpPr>
            <a:spLocks noChangeArrowheads="1"/>
          </p:cNvSpPr>
          <p:nvPr/>
        </p:nvSpPr>
        <p:spPr bwMode="auto">
          <a:xfrm>
            <a:off x="1444625" y="2489200"/>
            <a:ext cx="203200" cy="101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932" name="Rectangle 1060"/>
          <p:cNvSpPr>
            <a:spLocks noChangeArrowheads="1"/>
          </p:cNvSpPr>
          <p:nvPr/>
        </p:nvSpPr>
        <p:spPr bwMode="auto">
          <a:xfrm>
            <a:off x="355600" y="3732213"/>
            <a:ext cx="23160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|</a:t>
            </a:r>
            <a:r>
              <a:rPr lang="en-US">
                <a:latin typeface="Symbol" pitchFamily="-112" charset="2"/>
                <a:sym typeface="Symbol" pitchFamily="-112" charset="2"/>
              </a:rPr>
              <a:t></a:t>
            </a:r>
            <a:r>
              <a:rPr lang="en-US" baseline="-25000">
                <a:latin typeface="Symbol" pitchFamily="-112" charset="2"/>
                <a:sym typeface="Symbol" pitchFamily="-112" charset="2"/>
              </a:rPr>
              <a:t>0</a:t>
            </a:r>
            <a:r>
              <a:rPr lang="en-US">
                <a:latin typeface="cmsy10" pitchFamily="-112" charset="0"/>
                <a:sym typeface="Symbol" pitchFamily="-112" charset="2"/>
              </a:rPr>
              <a:t>i</a:t>
            </a:r>
            <a:r>
              <a:rPr lang="en-US"/>
              <a:t> = |00</a:t>
            </a:r>
            <a:r>
              <a:rPr lang="en-US">
                <a:latin typeface="cmsy10" pitchFamily="-112" charset="0"/>
              </a:rPr>
              <a:t>i</a:t>
            </a:r>
            <a:r>
              <a:rPr lang="en-US" baseline="-25000"/>
              <a:t>AB</a:t>
            </a:r>
            <a:r>
              <a:rPr lang="en-US"/>
              <a:t> + |11</a:t>
            </a:r>
            <a:r>
              <a:rPr lang="en-US">
                <a:latin typeface="cmsy10" pitchFamily="-112" charset="0"/>
              </a:rPr>
              <a:t>i</a:t>
            </a:r>
            <a:r>
              <a:rPr lang="en-US" baseline="-25000"/>
              <a:t>AB</a:t>
            </a:r>
          </a:p>
        </p:txBody>
      </p:sp>
      <p:grpSp>
        <p:nvGrpSpPr>
          <p:cNvPr id="2" name="Group 34"/>
          <p:cNvGrpSpPr/>
          <p:nvPr/>
        </p:nvGrpSpPr>
        <p:grpSpPr>
          <a:xfrm>
            <a:off x="1066800" y="2648744"/>
            <a:ext cx="377825" cy="741362"/>
            <a:chOff x="822326" y="2328069"/>
            <a:chExt cx="377825" cy="741362"/>
          </a:xfrm>
        </p:grpSpPr>
        <p:sp>
          <p:nvSpPr>
            <p:cNvPr id="37" name="Line 8"/>
            <p:cNvSpPr>
              <a:spLocks noChangeShapeType="1"/>
            </p:cNvSpPr>
            <p:nvPr/>
          </p:nvSpPr>
          <p:spPr bwMode="auto">
            <a:xfrm flipH="1">
              <a:off x="881064" y="2821781"/>
              <a:ext cx="130175" cy="2333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9"/>
            <p:cNvSpPr>
              <a:spLocks noChangeShapeType="1"/>
            </p:cNvSpPr>
            <p:nvPr/>
          </p:nvSpPr>
          <p:spPr bwMode="auto">
            <a:xfrm flipV="1">
              <a:off x="1011239" y="2518569"/>
              <a:ext cx="0" cy="2905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10"/>
            <p:cNvSpPr>
              <a:spLocks noChangeShapeType="1"/>
            </p:cNvSpPr>
            <p:nvPr/>
          </p:nvSpPr>
          <p:spPr bwMode="auto">
            <a:xfrm>
              <a:off x="1011239" y="2807494"/>
              <a:ext cx="146050" cy="2619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11"/>
            <p:cNvSpPr>
              <a:spLocks noChangeShapeType="1"/>
            </p:cNvSpPr>
            <p:nvPr/>
          </p:nvSpPr>
          <p:spPr bwMode="auto">
            <a:xfrm>
              <a:off x="866776" y="2648744"/>
              <a:ext cx="2762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AutoShape 12"/>
            <p:cNvSpPr>
              <a:spLocks noChangeArrowheads="1"/>
            </p:cNvSpPr>
            <p:nvPr/>
          </p:nvSpPr>
          <p:spPr bwMode="auto">
            <a:xfrm>
              <a:off x="881064" y="2328069"/>
              <a:ext cx="276225" cy="219075"/>
            </a:xfrm>
            <a:prstGeom prst="smileyFace">
              <a:avLst>
                <a:gd name="adj" fmla="val 4653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AutoShape 13"/>
            <p:cNvSpPr>
              <a:spLocks noChangeArrowheads="1"/>
            </p:cNvSpPr>
            <p:nvPr/>
          </p:nvSpPr>
          <p:spPr bwMode="auto">
            <a:xfrm>
              <a:off x="822326" y="2728913"/>
              <a:ext cx="377825" cy="231775"/>
            </a:xfrm>
            <a:prstGeom prst="triangle">
              <a:avLst>
                <a:gd name="adj" fmla="val 50000"/>
              </a:avLst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35"/>
          <p:cNvGrpSpPr/>
          <p:nvPr/>
        </p:nvGrpSpPr>
        <p:grpSpPr>
          <a:xfrm>
            <a:off x="1111251" y="4427537"/>
            <a:ext cx="290512" cy="741363"/>
            <a:chOff x="7523163" y="2378075"/>
            <a:chExt cx="290512" cy="741363"/>
          </a:xfrm>
        </p:grpSpPr>
        <p:sp>
          <p:nvSpPr>
            <p:cNvPr id="44" name="Line 15"/>
            <p:cNvSpPr>
              <a:spLocks noChangeShapeType="1"/>
            </p:cNvSpPr>
            <p:nvPr/>
          </p:nvSpPr>
          <p:spPr bwMode="auto">
            <a:xfrm flipH="1">
              <a:off x="7537450" y="2871788"/>
              <a:ext cx="130175" cy="233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16"/>
            <p:cNvSpPr>
              <a:spLocks noChangeShapeType="1"/>
            </p:cNvSpPr>
            <p:nvPr/>
          </p:nvSpPr>
          <p:spPr bwMode="auto">
            <a:xfrm flipV="1">
              <a:off x="7667625" y="2568575"/>
              <a:ext cx="0" cy="2905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17"/>
            <p:cNvSpPr>
              <a:spLocks noChangeShapeType="1"/>
            </p:cNvSpPr>
            <p:nvPr/>
          </p:nvSpPr>
          <p:spPr bwMode="auto">
            <a:xfrm>
              <a:off x="7667625" y="2857500"/>
              <a:ext cx="146050" cy="2619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18"/>
            <p:cNvSpPr>
              <a:spLocks noChangeShapeType="1"/>
            </p:cNvSpPr>
            <p:nvPr/>
          </p:nvSpPr>
          <p:spPr bwMode="auto">
            <a:xfrm>
              <a:off x="7523163" y="2698750"/>
              <a:ext cx="2762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AutoShape 19"/>
            <p:cNvSpPr>
              <a:spLocks noChangeArrowheads="1"/>
            </p:cNvSpPr>
            <p:nvPr/>
          </p:nvSpPr>
          <p:spPr bwMode="auto">
            <a:xfrm>
              <a:off x="7537450" y="2378075"/>
              <a:ext cx="276225" cy="219075"/>
            </a:xfrm>
            <a:prstGeom prst="smileyFace">
              <a:avLst>
                <a:gd name="adj" fmla="val 4653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8" name="Text Box 1058"/>
          <p:cNvSpPr txBox="1">
            <a:spLocks noChangeArrowheads="1"/>
          </p:cNvSpPr>
          <p:nvPr/>
        </p:nvSpPr>
        <p:spPr bwMode="auto">
          <a:xfrm>
            <a:off x="2053806" y="5547895"/>
            <a:ext cx="5613286" cy="646331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Alice can send Bob any maximally entangled pair of qubits</a:t>
            </a:r>
          </a:p>
          <a:p>
            <a:r>
              <a:rPr lang="en-US"/>
              <a:t>by sharing an ebit and physically transmitting a qubit.</a:t>
            </a:r>
          </a:p>
        </p:txBody>
      </p:sp>
      <p:pic>
        <p:nvPicPr>
          <p:cNvPr id="43" name="Picture 4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96900" y="1906284"/>
            <a:ext cx="1854200" cy="241300"/>
          </a:xfrm>
          <a:prstGeom prst="rect">
            <a:avLst/>
          </a:prstGeom>
        </p:spPr>
      </p:pic>
      <p:pic>
        <p:nvPicPr>
          <p:cNvPr id="54" name="Picture 5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384840" y="3188117"/>
            <a:ext cx="266700" cy="228600"/>
          </a:xfrm>
          <a:prstGeom prst="rect">
            <a:avLst/>
          </a:prstGeom>
        </p:spPr>
      </p:pic>
      <p:grpSp>
        <p:nvGrpSpPr>
          <p:cNvPr id="57" name="Group 56"/>
          <p:cNvGrpSpPr/>
          <p:nvPr/>
        </p:nvGrpSpPr>
        <p:grpSpPr>
          <a:xfrm>
            <a:off x="4251325" y="3437393"/>
            <a:ext cx="1854200" cy="1627062"/>
            <a:chOff x="4251325" y="3437393"/>
            <a:chExt cx="1854200" cy="1627062"/>
          </a:xfrm>
        </p:grpSpPr>
        <p:cxnSp>
          <p:nvCxnSpPr>
            <p:cNvPr id="55" name="Straight Connector 54"/>
            <p:cNvCxnSpPr/>
            <p:nvPr/>
          </p:nvCxnSpPr>
          <p:spPr>
            <a:xfrm rot="5400000">
              <a:off x="4493023" y="4122796"/>
              <a:ext cx="1372393" cy="158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5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4251325" y="4823155"/>
              <a:ext cx="1854200" cy="241300"/>
            </a:xfrm>
            <a:prstGeom prst="rect">
              <a:avLst/>
            </a:prstGeom>
          </p:spPr>
        </p:pic>
      </p:grpSp>
      <p:pic>
        <p:nvPicPr>
          <p:cNvPr id="61" name="Picture 6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5763128" y="1559384"/>
            <a:ext cx="3124200" cy="50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9" name="Freeform 1027"/>
          <p:cNvSpPr>
            <a:spLocks/>
          </p:cNvSpPr>
          <p:nvPr/>
        </p:nvSpPr>
        <p:spPr bwMode="auto">
          <a:xfrm>
            <a:off x="4648200" y="3398838"/>
            <a:ext cx="1630363" cy="9747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2" y="0"/>
              </a:cxn>
              <a:cxn ang="0">
                <a:pos x="845" y="614"/>
              </a:cxn>
              <a:cxn ang="0">
                <a:pos x="1027" y="605"/>
              </a:cxn>
            </a:cxnLst>
            <a:rect l="0" t="0" r="r" b="b"/>
            <a:pathLst>
              <a:path w="1027" h="614">
                <a:moveTo>
                  <a:pt x="0" y="0"/>
                </a:moveTo>
                <a:lnTo>
                  <a:pt x="202" y="0"/>
                </a:lnTo>
                <a:lnTo>
                  <a:pt x="845" y="614"/>
                </a:lnTo>
                <a:lnTo>
                  <a:pt x="1027" y="605"/>
                </a:ln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900" name="Oval 1028"/>
          <p:cNvSpPr>
            <a:spLocks noChangeArrowheads="1"/>
          </p:cNvSpPr>
          <p:nvPr/>
        </p:nvSpPr>
        <p:spPr bwMode="auto">
          <a:xfrm>
            <a:off x="457200" y="1755775"/>
            <a:ext cx="2212975" cy="5667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902" name="Line 1030"/>
          <p:cNvSpPr>
            <a:spLocks noChangeShapeType="1"/>
          </p:cNvSpPr>
          <p:nvPr/>
        </p:nvSpPr>
        <p:spPr bwMode="auto">
          <a:xfrm flipV="1">
            <a:off x="1074738" y="4105275"/>
            <a:ext cx="651827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903" name="Rectangle 1031"/>
          <p:cNvSpPr>
            <a:spLocks noGrp="1" noChangeArrowheads="1"/>
          </p:cNvSpPr>
          <p:nvPr>
            <p:ph type="title"/>
          </p:nvPr>
        </p:nvSpPr>
        <p:spPr>
          <a:xfrm>
            <a:off x="457200" y="534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Superdense coding of </a:t>
            </a:r>
            <a:br>
              <a:rPr lang="en-US"/>
            </a:br>
            <a:r>
              <a:rPr lang="en-US"/>
              <a:t>maximally entangled states</a:t>
            </a:r>
          </a:p>
        </p:txBody>
      </p:sp>
      <p:sp>
        <p:nvSpPr>
          <p:cNvPr id="720904" name="Freeform 1032"/>
          <p:cNvSpPr>
            <a:spLocks/>
          </p:cNvSpPr>
          <p:nvPr/>
        </p:nvSpPr>
        <p:spPr bwMode="auto">
          <a:xfrm>
            <a:off x="2962275" y="3397250"/>
            <a:ext cx="1528763" cy="642938"/>
          </a:xfrm>
          <a:custGeom>
            <a:avLst/>
            <a:gdLst/>
            <a:ahLst/>
            <a:cxnLst>
              <a:cxn ang="0">
                <a:pos x="0" y="311"/>
              </a:cxn>
              <a:cxn ang="0">
                <a:pos x="293" y="0"/>
              </a:cxn>
              <a:cxn ang="0">
                <a:pos x="787" y="0"/>
              </a:cxn>
            </a:cxnLst>
            <a:rect l="0" t="0" r="r" b="b"/>
            <a:pathLst>
              <a:path w="787" h="311">
                <a:moveTo>
                  <a:pt x="0" y="311"/>
                </a:moveTo>
                <a:lnTo>
                  <a:pt x="293" y="0"/>
                </a:lnTo>
                <a:lnTo>
                  <a:pt x="787" y="0"/>
                </a:ln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905" name="Freeform 1033"/>
          <p:cNvSpPr>
            <a:spLocks/>
          </p:cNvSpPr>
          <p:nvPr/>
        </p:nvSpPr>
        <p:spPr bwMode="auto">
          <a:xfrm>
            <a:off x="2971800" y="4040188"/>
            <a:ext cx="3306763" cy="649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3" y="311"/>
              </a:cxn>
              <a:cxn ang="0">
                <a:pos x="1751" y="315"/>
              </a:cxn>
            </a:cxnLst>
            <a:rect l="0" t="0" r="r" b="b"/>
            <a:pathLst>
              <a:path w="1751" h="315">
                <a:moveTo>
                  <a:pt x="0" y="0"/>
                </a:moveTo>
                <a:lnTo>
                  <a:pt x="293" y="311"/>
                </a:lnTo>
                <a:lnTo>
                  <a:pt x="1751" y="315"/>
                </a:ln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906" name="Rectangle 1034"/>
          <p:cNvSpPr>
            <a:spLocks noChangeArrowheads="1"/>
          </p:cNvSpPr>
          <p:nvPr/>
        </p:nvSpPr>
        <p:spPr bwMode="auto">
          <a:xfrm>
            <a:off x="4295775" y="3071813"/>
            <a:ext cx="444500" cy="5572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baseline="-25000">
              <a:solidFill>
                <a:schemeClr val="tx1"/>
              </a:solidFill>
            </a:endParaRPr>
          </a:p>
        </p:txBody>
      </p:sp>
      <p:sp>
        <p:nvSpPr>
          <p:cNvPr id="720921" name="Line 1049"/>
          <p:cNvSpPr>
            <a:spLocks noChangeShapeType="1"/>
          </p:cNvSpPr>
          <p:nvPr/>
        </p:nvSpPr>
        <p:spPr bwMode="auto">
          <a:xfrm>
            <a:off x="3872707" y="2201863"/>
            <a:ext cx="1306512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922" name="Text Box 1050"/>
          <p:cNvSpPr txBox="1">
            <a:spLocks noChangeArrowheads="1"/>
          </p:cNvSpPr>
          <p:nvPr/>
        </p:nvSpPr>
        <p:spPr bwMode="auto">
          <a:xfrm>
            <a:off x="4110832" y="2270125"/>
            <a:ext cx="7604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720924" name="Text Box 1052"/>
          <p:cNvSpPr txBox="1">
            <a:spLocks noChangeArrowheads="1"/>
          </p:cNvSpPr>
          <p:nvPr/>
        </p:nvSpPr>
        <p:spPr bwMode="auto">
          <a:xfrm>
            <a:off x="5408613" y="3316288"/>
            <a:ext cx="13551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log(a) qubits</a:t>
            </a:r>
          </a:p>
        </p:txBody>
      </p:sp>
      <p:sp>
        <p:nvSpPr>
          <p:cNvPr id="720925" name="Text Box 1053"/>
          <p:cNvSpPr txBox="1">
            <a:spLocks noChangeArrowheads="1"/>
          </p:cNvSpPr>
          <p:nvPr/>
        </p:nvSpPr>
        <p:spPr bwMode="auto">
          <a:xfrm>
            <a:off x="3187700" y="3722688"/>
            <a:ext cx="122746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log(a) ebits</a:t>
            </a:r>
          </a:p>
        </p:txBody>
      </p:sp>
      <p:sp>
        <p:nvSpPr>
          <p:cNvPr id="720927" name="Oval 1055"/>
          <p:cNvSpPr>
            <a:spLocks noChangeArrowheads="1"/>
          </p:cNvSpPr>
          <p:nvPr/>
        </p:nvSpPr>
        <p:spPr bwMode="auto">
          <a:xfrm>
            <a:off x="1524000" y="2336800"/>
            <a:ext cx="276225" cy="1317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928" name="Oval 1056"/>
          <p:cNvSpPr>
            <a:spLocks noChangeArrowheads="1"/>
          </p:cNvSpPr>
          <p:nvPr/>
        </p:nvSpPr>
        <p:spPr bwMode="auto">
          <a:xfrm>
            <a:off x="1444625" y="2489200"/>
            <a:ext cx="203200" cy="101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4"/>
          <p:cNvGrpSpPr/>
          <p:nvPr/>
        </p:nvGrpSpPr>
        <p:grpSpPr>
          <a:xfrm>
            <a:off x="1066800" y="2648744"/>
            <a:ext cx="377825" cy="741362"/>
            <a:chOff x="822326" y="2328069"/>
            <a:chExt cx="377825" cy="741362"/>
          </a:xfrm>
        </p:grpSpPr>
        <p:sp>
          <p:nvSpPr>
            <p:cNvPr id="37" name="Line 8"/>
            <p:cNvSpPr>
              <a:spLocks noChangeShapeType="1"/>
            </p:cNvSpPr>
            <p:nvPr/>
          </p:nvSpPr>
          <p:spPr bwMode="auto">
            <a:xfrm flipH="1">
              <a:off x="881064" y="2821781"/>
              <a:ext cx="130175" cy="2333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9"/>
            <p:cNvSpPr>
              <a:spLocks noChangeShapeType="1"/>
            </p:cNvSpPr>
            <p:nvPr/>
          </p:nvSpPr>
          <p:spPr bwMode="auto">
            <a:xfrm flipV="1">
              <a:off x="1011239" y="2518569"/>
              <a:ext cx="0" cy="2905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10"/>
            <p:cNvSpPr>
              <a:spLocks noChangeShapeType="1"/>
            </p:cNvSpPr>
            <p:nvPr/>
          </p:nvSpPr>
          <p:spPr bwMode="auto">
            <a:xfrm>
              <a:off x="1011239" y="2807494"/>
              <a:ext cx="146050" cy="2619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11"/>
            <p:cNvSpPr>
              <a:spLocks noChangeShapeType="1"/>
            </p:cNvSpPr>
            <p:nvPr/>
          </p:nvSpPr>
          <p:spPr bwMode="auto">
            <a:xfrm>
              <a:off x="866776" y="2648744"/>
              <a:ext cx="2762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AutoShape 12"/>
            <p:cNvSpPr>
              <a:spLocks noChangeArrowheads="1"/>
            </p:cNvSpPr>
            <p:nvPr/>
          </p:nvSpPr>
          <p:spPr bwMode="auto">
            <a:xfrm>
              <a:off x="881064" y="2328069"/>
              <a:ext cx="276225" cy="219075"/>
            </a:xfrm>
            <a:prstGeom prst="smileyFace">
              <a:avLst>
                <a:gd name="adj" fmla="val 4653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AutoShape 13"/>
            <p:cNvSpPr>
              <a:spLocks noChangeArrowheads="1"/>
            </p:cNvSpPr>
            <p:nvPr/>
          </p:nvSpPr>
          <p:spPr bwMode="auto">
            <a:xfrm>
              <a:off x="822326" y="2728913"/>
              <a:ext cx="377825" cy="231775"/>
            </a:xfrm>
            <a:prstGeom prst="triangle">
              <a:avLst>
                <a:gd name="adj" fmla="val 50000"/>
              </a:avLst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35"/>
          <p:cNvGrpSpPr/>
          <p:nvPr/>
        </p:nvGrpSpPr>
        <p:grpSpPr>
          <a:xfrm>
            <a:off x="1111251" y="4427537"/>
            <a:ext cx="290512" cy="741363"/>
            <a:chOff x="7523163" y="2378075"/>
            <a:chExt cx="290512" cy="741363"/>
          </a:xfrm>
        </p:grpSpPr>
        <p:sp>
          <p:nvSpPr>
            <p:cNvPr id="44" name="Line 15"/>
            <p:cNvSpPr>
              <a:spLocks noChangeShapeType="1"/>
            </p:cNvSpPr>
            <p:nvPr/>
          </p:nvSpPr>
          <p:spPr bwMode="auto">
            <a:xfrm flipH="1">
              <a:off x="7537450" y="2871788"/>
              <a:ext cx="130175" cy="233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16"/>
            <p:cNvSpPr>
              <a:spLocks noChangeShapeType="1"/>
            </p:cNvSpPr>
            <p:nvPr/>
          </p:nvSpPr>
          <p:spPr bwMode="auto">
            <a:xfrm flipV="1">
              <a:off x="7667625" y="2568575"/>
              <a:ext cx="0" cy="2905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17"/>
            <p:cNvSpPr>
              <a:spLocks noChangeShapeType="1"/>
            </p:cNvSpPr>
            <p:nvPr/>
          </p:nvSpPr>
          <p:spPr bwMode="auto">
            <a:xfrm>
              <a:off x="7667625" y="2857500"/>
              <a:ext cx="146050" cy="2619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18"/>
            <p:cNvSpPr>
              <a:spLocks noChangeShapeType="1"/>
            </p:cNvSpPr>
            <p:nvPr/>
          </p:nvSpPr>
          <p:spPr bwMode="auto">
            <a:xfrm>
              <a:off x="7523163" y="2698750"/>
              <a:ext cx="2762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AutoShape 19"/>
            <p:cNvSpPr>
              <a:spLocks noChangeArrowheads="1"/>
            </p:cNvSpPr>
            <p:nvPr/>
          </p:nvSpPr>
          <p:spPr bwMode="auto">
            <a:xfrm>
              <a:off x="7537450" y="2378075"/>
              <a:ext cx="276225" cy="219075"/>
            </a:xfrm>
            <a:prstGeom prst="smileyFace">
              <a:avLst>
                <a:gd name="adj" fmla="val 4653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8" name="Text Box 1058"/>
          <p:cNvSpPr txBox="1">
            <a:spLocks noChangeArrowheads="1"/>
          </p:cNvSpPr>
          <p:nvPr/>
        </p:nvSpPr>
        <p:spPr bwMode="auto">
          <a:xfrm>
            <a:off x="2053806" y="5547895"/>
            <a:ext cx="5634876" cy="646331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Alice can send Bob and maximally entangled pair of qubits</a:t>
            </a:r>
          </a:p>
          <a:p>
            <a:r>
              <a:rPr lang="en-US"/>
              <a:t>by sharing an ebit and physically transmitted a qubit.</a:t>
            </a:r>
          </a:p>
        </p:txBody>
      </p:sp>
      <p:pic>
        <p:nvPicPr>
          <p:cNvPr id="43" name="Picture 4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96900" y="1906284"/>
            <a:ext cx="1854200" cy="241300"/>
          </a:xfrm>
          <a:prstGeom prst="rect">
            <a:avLst/>
          </a:prstGeom>
        </p:spPr>
      </p:pic>
      <p:pic>
        <p:nvPicPr>
          <p:cNvPr id="54" name="Picture 5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384840" y="3188117"/>
            <a:ext cx="266700" cy="228600"/>
          </a:xfrm>
          <a:prstGeom prst="rect">
            <a:avLst/>
          </a:prstGeom>
        </p:spPr>
      </p:pic>
      <p:grpSp>
        <p:nvGrpSpPr>
          <p:cNvPr id="4" name="Group 56"/>
          <p:cNvGrpSpPr/>
          <p:nvPr/>
        </p:nvGrpSpPr>
        <p:grpSpPr>
          <a:xfrm>
            <a:off x="4251325" y="3437393"/>
            <a:ext cx="1854200" cy="1627062"/>
            <a:chOff x="4251325" y="3437393"/>
            <a:chExt cx="1854200" cy="1627062"/>
          </a:xfrm>
        </p:grpSpPr>
        <p:cxnSp>
          <p:nvCxnSpPr>
            <p:cNvPr id="55" name="Straight Connector 54"/>
            <p:cNvCxnSpPr/>
            <p:nvPr/>
          </p:nvCxnSpPr>
          <p:spPr>
            <a:xfrm rot="5400000">
              <a:off x="4493023" y="4122796"/>
              <a:ext cx="1372393" cy="158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5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4251325" y="4823155"/>
              <a:ext cx="1854200" cy="241300"/>
            </a:xfrm>
            <a:prstGeom prst="rect">
              <a:avLst/>
            </a:prstGeom>
          </p:spPr>
        </p:pic>
      </p:grpSp>
      <p:pic>
        <p:nvPicPr>
          <p:cNvPr id="61" name="Picture 6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5763128" y="1559384"/>
            <a:ext cx="3124200" cy="508000"/>
          </a:xfrm>
          <a:prstGeom prst="rect">
            <a:avLst/>
          </a:prstGeom>
        </p:spPr>
      </p:pic>
      <p:pic>
        <p:nvPicPr>
          <p:cNvPr id="36" name="Picture 3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1157209" y="3594014"/>
            <a:ext cx="1562100" cy="673100"/>
          </a:xfrm>
          <a:prstGeom prst="rect">
            <a:avLst/>
          </a:prstGeom>
        </p:spPr>
      </p:pic>
      <p:sp>
        <p:nvSpPr>
          <p:cNvPr id="49" name="Text Box 1052"/>
          <p:cNvSpPr txBox="1">
            <a:spLocks noChangeArrowheads="1"/>
          </p:cNvSpPr>
          <p:nvPr/>
        </p:nvSpPr>
        <p:spPr bwMode="auto">
          <a:xfrm>
            <a:off x="6333511" y="4320143"/>
            <a:ext cx="1524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 log(a) qubits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Straight Arrow Connector 62"/>
          <p:cNvCxnSpPr/>
          <p:nvPr/>
        </p:nvCxnSpPr>
        <p:spPr>
          <a:xfrm>
            <a:off x="6616103" y="4552800"/>
            <a:ext cx="589870" cy="15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0899" name="Freeform 1027"/>
          <p:cNvSpPr>
            <a:spLocks/>
          </p:cNvSpPr>
          <p:nvPr/>
        </p:nvSpPr>
        <p:spPr bwMode="auto">
          <a:xfrm>
            <a:off x="4648200" y="3398838"/>
            <a:ext cx="1630363" cy="9747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2" y="0"/>
              </a:cxn>
              <a:cxn ang="0">
                <a:pos x="845" y="614"/>
              </a:cxn>
              <a:cxn ang="0">
                <a:pos x="1027" y="605"/>
              </a:cxn>
            </a:cxnLst>
            <a:rect l="0" t="0" r="r" b="b"/>
            <a:pathLst>
              <a:path w="1027" h="614">
                <a:moveTo>
                  <a:pt x="0" y="0"/>
                </a:moveTo>
                <a:lnTo>
                  <a:pt x="202" y="0"/>
                </a:lnTo>
                <a:lnTo>
                  <a:pt x="845" y="614"/>
                </a:lnTo>
                <a:lnTo>
                  <a:pt x="1027" y="605"/>
                </a:ln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900" name="Oval 1028"/>
          <p:cNvSpPr>
            <a:spLocks noChangeArrowheads="1"/>
          </p:cNvSpPr>
          <p:nvPr/>
        </p:nvSpPr>
        <p:spPr bwMode="auto">
          <a:xfrm>
            <a:off x="457200" y="1755775"/>
            <a:ext cx="2212975" cy="5667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902" name="Line 1030"/>
          <p:cNvSpPr>
            <a:spLocks noChangeShapeType="1"/>
          </p:cNvSpPr>
          <p:nvPr/>
        </p:nvSpPr>
        <p:spPr bwMode="auto">
          <a:xfrm flipV="1">
            <a:off x="1074738" y="4105275"/>
            <a:ext cx="651827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903" name="Rectangle 1031"/>
          <p:cNvSpPr>
            <a:spLocks noGrp="1" noChangeArrowheads="1"/>
          </p:cNvSpPr>
          <p:nvPr>
            <p:ph type="title"/>
          </p:nvPr>
        </p:nvSpPr>
        <p:spPr>
          <a:xfrm>
            <a:off x="457200" y="534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Superdense coding of </a:t>
            </a:r>
            <a:br>
              <a:rPr lang="en-US"/>
            </a:br>
            <a:r>
              <a:rPr lang="en-US"/>
              <a:t>arbitrary quantum states</a:t>
            </a:r>
          </a:p>
        </p:txBody>
      </p:sp>
      <p:sp>
        <p:nvSpPr>
          <p:cNvPr id="720904" name="Freeform 1032"/>
          <p:cNvSpPr>
            <a:spLocks/>
          </p:cNvSpPr>
          <p:nvPr/>
        </p:nvSpPr>
        <p:spPr bwMode="auto">
          <a:xfrm>
            <a:off x="2962275" y="3397250"/>
            <a:ext cx="1528763" cy="642938"/>
          </a:xfrm>
          <a:custGeom>
            <a:avLst/>
            <a:gdLst/>
            <a:ahLst/>
            <a:cxnLst>
              <a:cxn ang="0">
                <a:pos x="0" y="311"/>
              </a:cxn>
              <a:cxn ang="0">
                <a:pos x="293" y="0"/>
              </a:cxn>
              <a:cxn ang="0">
                <a:pos x="787" y="0"/>
              </a:cxn>
            </a:cxnLst>
            <a:rect l="0" t="0" r="r" b="b"/>
            <a:pathLst>
              <a:path w="787" h="311">
                <a:moveTo>
                  <a:pt x="0" y="311"/>
                </a:moveTo>
                <a:lnTo>
                  <a:pt x="293" y="0"/>
                </a:lnTo>
                <a:lnTo>
                  <a:pt x="787" y="0"/>
                </a:ln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905" name="Freeform 1033"/>
          <p:cNvSpPr>
            <a:spLocks/>
          </p:cNvSpPr>
          <p:nvPr/>
        </p:nvSpPr>
        <p:spPr bwMode="auto">
          <a:xfrm>
            <a:off x="2971800" y="4040188"/>
            <a:ext cx="3306763" cy="649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3" y="311"/>
              </a:cxn>
              <a:cxn ang="0">
                <a:pos x="1751" y="315"/>
              </a:cxn>
            </a:cxnLst>
            <a:rect l="0" t="0" r="r" b="b"/>
            <a:pathLst>
              <a:path w="1751" h="315">
                <a:moveTo>
                  <a:pt x="0" y="0"/>
                </a:moveTo>
                <a:lnTo>
                  <a:pt x="293" y="311"/>
                </a:lnTo>
                <a:lnTo>
                  <a:pt x="1751" y="315"/>
                </a:ln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906" name="Rectangle 1034"/>
          <p:cNvSpPr>
            <a:spLocks noChangeArrowheads="1"/>
          </p:cNvSpPr>
          <p:nvPr/>
        </p:nvSpPr>
        <p:spPr bwMode="auto">
          <a:xfrm>
            <a:off x="4295775" y="3071813"/>
            <a:ext cx="444500" cy="5572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baseline="-25000">
              <a:solidFill>
                <a:schemeClr val="tx1"/>
              </a:solidFill>
            </a:endParaRPr>
          </a:p>
        </p:txBody>
      </p:sp>
      <p:sp>
        <p:nvSpPr>
          <p:cNvPr id="720924" name="Text Box 1052"/>
          <p:cNvSpPr txBox="1">
            <a:spLocks noChangeArrowheads="1"/>
          </p:cNvSpPr>
          <p:nvPr/>
        </p:nvSpPr>
        <p:spPr bwMode="auto">
          <a:xfrm>
            <a:off x="5408613" y="3316288"/>
            <a:ext cx="197384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log(a)+const qubits</a:t>
            </a:r>
          </a:p>
        </p:txBody>
      </p:sp>
      <p:sp>
        <p:nvSpPr>
          <p:cNvPr id="720925" name="Text Box 1053"/>
          <p:cNvSpPr txBox="1">
            <a:spLocks noChangeArrowheads="1"/>
          </p:cNvSpPr>
          <p:nvPr/>
        </p:nvSpPr>
        <p:spPr bwMode="auto">
          <a:xfrm>
            <a:off x="3187700" y="3722688"/>
            <a:ext cx="122746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log(a) ebits</a:t>
            </a:r>
          </a:p>
        </p:txBody>
      </p:sp>
      <p:sp>
        <p:nvSpPr>
          <p:cNvPr id="720927" name="Oval 1055"/>
          <p:cNvSpPr>
            <a:spLocks noChangeArrowheads="1"/>
          </p:cNvSpPr>
          <p:nvPr/>
        </p:nvSpPr>
        <p:spPr bwMode="auto">
          <a:xfrm>
            <a:off x="1524000" y="2336800"/>
            <a:ext cx="276225" cy="1317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928" name="Oval 1056"/>
          <p:cNvSpPr>
            <a:spLocks noChangeArrowheads="1"/>
          </p:cNvSpPr>
          <p:nvPr/>
        </p:nvSpPr>
        <p:spPr bwMode="auto">
          <a:xfrm>
            <a:off x="1444625" y="2489200"/>
            <a:ext cx="203200" cy="101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4"/>
          <p:cNvGrpSpPr/>
          <p:nvPr/>
        </p:nvGrpSpPr>
        <p:grpSpPr>
          <a:xfrm>
            <a:off x="1066800" y="2648744"/>
            <a:ext cx="377825" cy="741362"/>
            <a:chOff x="822326" y="2328069"/>
            <a:chExt cx="377825" cy="741362"/>
          </a:xfrm>
        </p:grpSpPr>
        <p:sp>
          <p:nvSpPr>
            <p:cNvPr id="37" name="Line 8"/>
            <p:cNvSpPr>
              <a:spLocks noChangeShapeType="1"/>
            </p:cNvSpPr>
            <p:nvPr/>
          </p:nvSpPr>
          <p:spPr bwMode="auto">
            <a:xfrm flipH="1">
              <a:off x="881064" y="2821781"/>
              <a:ext cx="130175" cy="2333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9"/>
            <p:cNvSpPr>
              <a:spLocks noChangeShapeType="1"/>
            </p:cNvSpPr>
            <p:nvPr/>
          </p:nvSpPr>
          <p:spPr bwMode="auto">
            <a:xfrm flipV="1">
              <a:off x="1011239" y="2518569"/>
              <a:ext cx="0" cy="2905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10"/>
            <p:cNvSpPr>
              <a:spLocks noChangeShapeType="1"/>
            </p:cNvSpPr>
            <p:nvPr/>
          </p:nvSpPr>
          <p:spPr bwMode="auto">
            <a:xfrm>
              <a:off x="1011239" y="2807494"/>
              <a:ext cx="146050" cy="2619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11"/>
            <p:cNvSpPr>
              <a:spLocks noChangeShapeType="1"/>
            </p:cNvSpPr>
            <p:nvPr/>
          </p:nvSpPr>
          <p:spPr bwMode="auto">
            <a:xfrm>
              <a:off x="866776" y="2648744"/>
              <a:ext cx="2762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AutoShape 12"/>
            <p:cNvSpPr>
              <a:spLocks noChangeArrowheads="1"/>
            </p:cNvSpPr>
            <p:nvPr/>
          </p:nvSpPr>
          <p:spPr bwMode="auto">
            <a:xfrm>
              <a:off x="881064" y="2328069"/>
              <a:ext cx="276225" cy="219075"/>
            </a:xfrm>
            <a:prstGeom prst="smileyFace">
              <a:avLst>
                <a:gd name="adj" fmla="val 4653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AutoShape 13"/>
            <p:cNvSpPr>
              <a:spLocks noChangeArrowheads="1"/>
            </p:cNvSpPr>
            <p:nvPr/>
          </p:nvSpPr>
          <p:spPr bwMode="auto">
            <a:xfrm>
              <a:off x="822326" y="2728913"/>
              <a:ext cx="377825" cy="231775"/>
            </a:xfrm>
            <a:prstGeom prst="triangle">
              <a:avLst>
                <a:gd name="adj" fmla="val 50000"/>
              </a:avLst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35"/>
          <p:cNvGrpSpPr/>
          <p:nvPr/>
        </p:nvGrpSpPr>
        <p:grpSpPr>
          <a:xfrm>
            <a:off x="1111251" y="4427537"/>
            <a:ext cx="290512" cy="741363"/>
            <a:chOff x="7523163" y="2378075"/>
            <a:chExt cx="290512" cy="741363"/>
          </a:xfrm>
        </p:grpSpPr>
        <p:sp>
          <p:nvSpPr>
            <p:cNvPr id="44" name="Line 15"/>
            <p:cNvSpPr>
              <a:spLocks noChangeShapeType="1"/>
            </p:cNvSpPr>
            <p:nvPr/>
          </p:nvSpPr>
          <p:spPr bwMode="auto">
            <a:xfrm flipH="1">
              <a:off x="7537450" y="2871788"/>
              <a:ext cx="130175" cy="233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16"/>
            <p:cNvSpPr>
              <a:spLocks noChangeShapeType="1"/>
            </p:cNvSpPr>
            <p:nvPr/>
          </p:nvSpPr>
          <p:spPr bwMode="auto">
            <a:xfrm flipV="1">
              <a:off x="7667625" y="2568575"/>
              <a:ext cx="0" cy="2905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17"/>
            <p:cNvSpPr>
              <a:spLocks noChangeShapeType="1"/>
            </p:cNvSpPr>
            <p:nvPr/>
          </p:nvSpPr>
          <p:spPr bwMode="auto">
            <a:xfrm>
              <a:off x="7667625" y="2857500"/>
              <a:ext cx="146050" cy="2619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18"/>
            <p:cNvSpPr>
              <a:spLocks noChangeShapeType="1"/>
            </p:cNvSpPr>
            <p:nvPr/>
          </p:nvSpPr>
          <p:spPr bwMode="auto">
            <a:xfrm>
              <a:off x="7523163" y="2698750"/>
              <a:ext cx="2762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AutoShape 19"/>
            <p:cNvSpPr>
              <a:spLocks noChangeArrowheads="1"/>
            </p:cNvSpPr>
            <p:nvPr/>
          </p:nvSpPr>
          <p:spPr bwMode="auto">
            <a:xfrm>
              <a:off x="7537450" y="2378075"/>
              <a:ext cx="276225" cy="219075"/>
            </a:xfrm>
            <a:prstGeom prst="smileyFace">
              <a:avLst>
                <a:gd name="adj" fmla="val 4653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8" name="Text Box 1058"/>
          <p:cNvSpPr txBox="1">
            <a:spLocks noChangeArrowheads="1"/>
          </p:cNvSpPr>
          <p:nvPr/>
        </p:nvSpPr>
        <p:spPr bwMode="auto">
          <a:xfrm>
            <a:off x="1644312" y="5291569"/>
            <a:ext cx="6180223" cy="646331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Asymptotically, Alice can send Bob an arbitrary 2 qubit state by </a:t>
            </a:r>
          </a:p>
          <a:p>
            <a:r>
              <a:rPr lang="en-US"/>
              <a:t>sharing an ebit and physically transmitting 1 qubit.</a:t>
            </a:r>
          </a:p>
        </p:txBody>
      </p:sp>
      <p:pic>
        <p:nvPicPr>
          <p:cNvPr id="54" name="Picture 5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384840" y="3188117"/>
            <a:ext cx="266700" cy="228600"/>
          </a:xfrm>
          <a:prstGeom prst="rect">
            <a:avLst/>
          </a:prstGeom>
        </p:spPr>
      </p:pic>
      <p:pic>
        <p:nvPicPr>
          <p:cNvPr id="36" name="Picture 3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157209" y="3594014"/>
            <a:ext cx="1562100" cy="673100"/>
          </a:xfrm>
          <a:prstGeom prst="rect">
            <a:avLst/>
          </a:prstGeom>
        </p:spPr>
      </p:pic>
      <p:pic>
        <p:nvPicPr>
          <p:cNvPr id="49" name="Picture 4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4553123" y="1496093"/>
            <a:ext cx="4038600" cy="546100"/>
          </a:xfrm>
          <a:prstGeom prst="rect">
            <a:avLst/>
          </a:prstGeom>
        </p:spPr>
      </p:pic>
      <p:pic>
        <p:nvPicPr>
          <p:cNvPr id="50" name="Picture 4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4553123" y="2219325"/>
            <a:ext cx="2616200" cy="241300"/>
          </a:xfrm>
          <a:prstGeom prst="rect">
            <a:avLst/>
          </a:prstGeom>
        </p:spPr>
      </p:pic>
      <p:pic>
        <p:nvPicPr>
          <p:cNvPr id="51" name="Picture 5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1065959" y="1884111"/>
            <a:ext cx="889000" cy="241300"/>
          </a:xfrm>
          <a:prstGeom prst="rect">
            <a:avLst/>
          </a:prstGeom>
        </p:spPr>
      </p:pic>
      <p:sp>
        <p:nvSpPr>
          <p:cNvPr id="53" name="Rectangle 1034"/>
          <p:cNvSpPr>
            <a:spLocks noChangeArrowheads="1"/>
          </p:cNvSpPr>
          <p:nvPr/>
        </p:nvSpPr>
        <p:spPr bwMode="auto">
          <a:xfrm>
            <a:off x="6278563" y="4252575"/>
            <a:ext cx="444500" cy="5572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baseline="-25000">
              <a:solidFill>
                <a:schemeClr val="tx1"/>
              </a:solidFill>
            </a:endParaRPr>
          </a:p>
        </p:txBody>
      </p:sp>
      <p:pic>
        <p:nvPicPr>
          <p:cNvPr id="57" name="Picture 5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6316663" y="4422775"/>
            <a:ext cx="254000" cy="190500"/>
          </a:xfrm>
          <a:prstGeom prst="rect">
            <a:avLst/>
          </a:prstGeom>
        </p:spPr>
      </p:pic>
      <p:pic>
        <p:nvPicPr>
          <p:cNvPr id="59" name="Picture 5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2595563" y="2714083"/>
            <a:ext cx="5626100" cy="254000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6857644" y="4537757"/>
            <a:ext cx="2098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 log(a)-const qubits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4208298" y="3437393"/>
            <a:ext cx="2057400" cy="1625474"/>
            <a:chOff x="4208298" y="3437393"/>
            <a:chExt cx="2057400" cy="1625474"/>
          </a:xfrm>
        </p:grpSpPr>
        <p:cxnSp>
          <p:nvCxnSpPr>
            <p:cNvPr id="55" name="Straight Connector 54"/>
            <p:cNvCxnSpPr/>
            <p:nvPr/>
          </p:nvCxnSpPr>
          <p:spPr>
            <a:xfrm rot="5400000">
              <a:off x="4493023" y="4122796"/>
              <a:ext cx="1372393" cy="158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4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7"/>
                <a:stretch>
                  <a:fillRect/>
                </a:stretch>
              </p:blipFill>
            </mc:Choice>
            <mc:Fallback>
              <p:blipFill>
                <a:blip r:embed="rId18"/>
                <a:stretch>
                  <a:fillRect/>
                </a:stretch>
              </p:blipFill>
            </mc:Fallback>
          </mc:AlternateContent>
          <p:spPr>
            <a:xfrm>
              <a:off x="4208298" y="4821567"/>
              <a:ext cx="2057400" cy="241300"/>
            </a:xfrm>
            <a:prstGeom prst="rect">
              <a:avLst/>
            </a:prstGeom>
          </p:spPr>
        </p:pic>
      </p:grpSp>
      <p:pic>
        <p:nvPicPr>
          <p:cNvPr id="60" name="Picture 5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0422" y="5937900"/>
            <a:ext cx="717248" cy="717248"/>
          </a:xfrm>
          <a:prstGeom prst="rect">
            <a:avLst/>
          </a:prstGeom>
        </p:spPr>
      </p:pic>
      <p:sp>
        <p:nvSpPr>
          <p:cNvPr id="61" name="Text Box 1058"/>
          <p:cNvSpPr txBox="1">
            <a:spLocks noChangeArrowheads="1"/>
          </p:cNvSpPr>
          <p:nvPr/>
        </p:nvSpPr>
        <p:spPr bwMode="auto">
          <a:xfrm>
            <a:off x="3203121" y="6141120"/>
            <a:ext cx="2575833" cy="36933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 qubit + 1 ebit ≥ 2 qubits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924" grpId="0"/>
      <p:bldP spid="720925" grpId="0"/>
      <p:bldP spid="58" grpId="0" animBg="1"/>
      <p:bldP spid="53" grpId="0" animBg="1"/>
      <p:bldP spid="64" grpId="0"/>
      <p:bldP spid="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808" name="AutoShape 24"/>
          <p:cNvSpPr>
            <a:spLocks noChangeArrowheads="1"/>
          </p:cNvSpPr>
          <p:nvPr/>
        </p:nvSpPr>
        <p:spPr bwMode="auto">
          <a:xfrm>
            <a:off x="725488" y="1916113"/>
            <a:ext cx="7605712" cy="42814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</a:p>
        </p:txBody>
      </p:sp>
      <p:pic>
        <p:nvPicPr>
          <p:cNvPr id="502788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5888" y="2178050"/>
            <a:ext cx="823912" cy="903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aphicFrame>
        <p:nvGraphicFramePr>
          <p:cNvPr id="502789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6491288" y="2254250"/>
          <a:ext cx="879475" cy="825500"/>
        </p:xfrm>
        <a:graphic>
          <a:graphicData uri="http://schemas.openxmlformats.org/presentationml/2006/ole">
            <p:oleObj spid="_x0000_s16386" name="Microsoft ClipArt Gallery" r:id="rId4" imgW="4431960" imgH="4317840" progId="">
              <p:embed/>
            </p:oleObj>
          </a:graphicData>
        </a:graphic>
      </p:graphicFrame>
      <p:pic>
        <p:nvPicPr>
          <p:cNvPr id="502790" name="Picture 6" descr="waf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6213" y="2178050"/>
            <a:ext cx="1465262" cy="914400"/>
          </a:xfrm>
          <a:prstGeom prst="rect">
            <a:avLst/>
          </a:prstGeom>
          <a:noFill/>
        </p:spPr>
      </p:pic>
      <p:sp>
        <p:nvSpPr>
          <p:cNvPr id="502791" name="Line 7"/>
          <p:cNvSpPr>
            <a:spLocks noChangeShapeType="1"/>
          </p:cNvSpPr>
          <p:nvPr/>
        </p:nvSpPr>
        <p:spPr bwMode="auto">
          <a:xfrm>
            <a:off x="1462088" y="3625850"/>
            <a:ext cx="586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792" name="Text Box 8"/>
          <p:cNvSpPr txBox="1">
            <a:spLocks noChangeArrowheads="1"/>
          </p:cNvSpPr>
          <p:nvPr/>
        </p:nvSpPr>
        <p:spPr bwMode="auto">
          <a:xfrm>
            <a:off x="1462088" y="3168650"/>
            <a:ext cx="6080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Arial" pitchFamily="-112" charset="0"/>
              </a:rPr>
              <a:t>1m</a:t>
            </a:r>
          </a:p>
        </p:txBody>
      </p:sp>
      <p:sp>
        <p:nvSpPr>
          <p:cNvPr id="502793" name="Text Box 9"/>
          <p:cNvSpPr txBox="1">
            <a:spLocks noChangeArrowheads="1"/>
          </p:cNvSpPr>
          <p:nvPr/>
        </p:nvSpPr>
        <p:spPr bwMode="auto">
          <a:xfrm>
            <a:off x="6491288" y="3168650"/>
            <a:ext cx="8620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Arial" pitchFamily="-112" charset="0"/>
              </a:rPr>
              <a:t>.1nm</a:t>
            </a:r>
          </a:p>
        </p:txBody>
      </p:sp>
      <p:pic>
        <p:nvPicPr>
          <p:cNvPr id="502794" name="Picture 10" descr="Single-Electron Transistor in Gate-Defined Quantum Do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7888" y="2178050"/>
            <a:ext cx="1295400" cy="914400"/>
          </a:xfrm>
          <a:prstGeom prst="rect">
            <a:avLst/>
          </a:prstGeom>
          <a:noFill/>
        </p:spPr>
      </p:pic>
      <p:sp>
        <p:nvSpPr>
          <p:cNvPr id="502795" name="AutoShape 11"/>
          <p:cNvSpPr>
            <a:spLocks noChangeArrowheads="1"/>
          </p:cNvSpPr>
          <p:nvPr/>
        </p:nvSpPr>
        <p:spPr bwMode="auto">
          <a:xfrm>
            <a:off x="2376488" y="2482850"/>
            <a:ext cx="304800" cy="381000"/>
          </a:xfrm>
          <a:prstGeom prst="rightArrow">
            <a:avLst>
              <a:gd name="adj1" fmla="val 41667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796" name="AutoShape 12"/>
          <p:cNvSpPr>
            <a:spLocks noChangeArrowheads="1"/>
          </p:cNvSpPr>
          <p:nvPr/>
        </p:nvSpPr>
        <p:spPr bwMode="auto">
          <a:xfrm>
            <a:off x="4281488" y="2482850"/>
            <a:ext cx="304800" cy="381000"/>
          </a:xfrm>
          <a:prstGeom prst="rightArrow">
            <a:avLst>
              <a:gd name="adj1" fmla="val 41667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797" name="AutoShape 13"/>
          <p:cNvSpPr>
            <a:spLocks noChangeArrowheads="1"/>
          </p:cNvSpPr>
          <p:nvPr/>
        </p:nvSpPr>
        <p:spPr bwMode="auto">
          <a:xfrm>
            <a:off x="6110288" y="2482850"/>
            <a:ext cx="304800" cy="381000"/>
          </a:xfrm>
          <a:prstGeom prst="rightArrow">
            <a:avLst>
              <a:gd name="adj1" fmla="val 41667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2810" name="Picture 26" descr="Dilber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35113" y="4060825"/>
            <a:ext cx="5715000" cy="2066925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4892844" y="60750"/>
            <a:ext cx="4030579" cy="2208212"/>
            <a:chOff x="4892844" y="60750"/>
            <a:chExt cx="4030579" cy="2208212"/>
          </a:xfrm>
        </p:grpSpPr>
        <p:sp>
          <p:nvSpPr>
            <p:cNvPr id="16" name="Down Arrow Callout 15"/>
            <p:cNvSpPr/>
            <p:nvPr/>
          </p:nvSpPr>
          <p:spPr>
            <a:xfrm>
              <a:off x="4892844" y="60750"/>
              <a:ext cx="4030579" cy="2208212"/>
            </a:xfrm>
            <a:prstGeom prst="downArrowCallout">
              <a:avLst/>
            </a:prstGeom>
            <a:solidFill>
              <a:srgbClr val="0A162A"/>
            </a:solidFill>
            <a:ln>
              <a:solidFill>
                <a:srgbClr val="0A162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33215" y="127590"/>
              <a:ext cx="3810000" cy="1282700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900" name="Oval 1028"/>
          <p:cNvSpPr>
            <a:spLocks noChangeArrowheads="1"/>
          </p:cNvSpPr>
          <p:nvPr/>
        </p:nvSpPr>
        <p:spPr bwMode="auto">
          <a:xfrm>
            <a:off x="457200" y="1755775"/>
            <a:ext cx="2212975" cy="5667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902" name="Line 1030"/>
          <p:cNvSpPr>
            <a:spLocks noChangeShapeType="1"/>
          </p:cNvSpPr>
          <p:nvPr/>
        </p:nvSpPr>
        <p:spPr bwMode="auto">
          <a:xfrm flipV="1">
            <a:off x="1074738" y="4105275"/>
            <a:ext cx="651827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903" name="Rectangle 1031"/>
          <p:cNvSpPr>
            <a:spLocks noGrp="1" noChangeArrowheads="1"/>
          </p:cNvSpPr>
          <p:nvPr>
            <p:ph type="title"/>
          </p:nvPr>
        </p:nvSpPr>
        <p:spPr>
          <a:xfrm>
            <a:off x="457200" y="534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Approximate quantum one-time pad</a:t>
            </a:r>
            <a:br>
              <a:rPr lang="en-US"/>
            </a:br>
            <a:r>
              <a:rPr lang="en-US"/>
              <a:t>from superdense coding</a:t>
            </a:r>
          </a:p>
        </p:txBody>
      </p:sp>
      <p:sp>
        <p:nvSpPr>
          <p:cNvPr id="720927" name="Oval 1055"/>
          <p:cNvSpPr>
            <a:spLocks noChangeArrowheads="1"/>
          </p:cNvSpPr>
          <p:nvPr/>
        </p:nvSpPr>
        <p:spPr bwMode="auto">
          <a:xfrm>
            <a:off x="1524000" y="2336800"/>
            <a:ext cx="276225" cy="1317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928" name="Oval 1056"/>
          <p:cNvSpPr>
            <a:spLocks noChangeArrowheads="1"/>
          </p:cNvSpPr>
          <p:nvPr/>
        </p:nvSpPr>
        <p:spPr bwMode="auto">
          <a:xfrm>
            <a:off x="1444625" y="2489200"/>
            <a:ext cx="203200" cy="101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4"/>
          <p:cNvGrpSpPr/>
          <p:nvPr/>
        </p:nvGrpSpPr>
        <p:grpSpPr>
          <a:xfrm>
            <a:off x="1066800" y="2648744"/>
            <a:ext cx="377825" cy="741362"/>
            <a:chOff x="822326" y="2328069"/>
            <a:chExt cx="377825" cy="741362"/>
          </a:xfrm>
        </p:grpSpPr>
        <p:sp>
          <p:nvSpPr>
            <p:cNvPr id="37" name="Line 8"/>
            <p:cNvSpPr>
              <a:spLocks noChangeShapeType="1"/>
            </p:cNvSpPr>
            <p:nvPr/>
          </p:nvSpPr>
          <p:spPr bwMode="auto">
            <a:xfrm flipH="1">
              <a:off x="881064" y="2821781"/>
              <a:ext cx="130175" cy="2333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9"/>
            <p:cNvSpPr>
              <a:spLocks noChangeShapeType="1"/>
            </p:cNvSpPr>
            <p:nvPr/>
          </p:nvSpPr>
          <p:spPr bwMode="auto">
            <a:xfrm flipV="1">
              <a:off x="1011239" y="2518569"/>
              <a:ext cx="0" cy="2905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10"/>
            <p:cNvSpPr>
              <a:spLocks noChangeShapeType="1"/>
            </p:cNvSpPr>
            <p:nvPr/>
          </p:nvSpPr>
          <p:spPr bwMode="auto">
            <a:xfrm>
              <a:off x="1011239" y="2807494"/>
              <a:ext cx="146050" cy="2619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11"/>
            <p:cNvSpPr>
              <a:spLocks noChangeShapeType="1"/>
            </p:cNvSpPr>
            <p:nvPr/>
          </p:nvSpPr>
          <p:spPr bwMode="auto">
            <a:xfrm>
              <a:off x="866776" y="2648744"/>
              <a:ext cx="2762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AutoShape 12"/>
            <p:cNvSpPr>
              <a:spLocks noChangeArrowheads="1"/>
            </p:cNvSpPr>
            <p:nvPr/>
          </p:nvSpPr>
          <p:spPr bwMode="auto">
            <a:xfrm>
              <a:off x="881064" y="2328069"/>
              <a:ext cx="276225" cy="219075"/>
            </a:xfrm>
            <a:prstGeom prst="smileyFace">
              <a:avLst>
                <a:gd name="adj" fmla="val 4653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AutoShape 13"/>
            <p:cNvSpPr>
              <a:spLocks noChangeArrowheads="1"/>
            </p:cNvSpPr>
            <p:nvPr/>
          </p:nvSpPr>
          <p:spPr bwMode="auto">
            <a:xfrm>
              <a:off x="822326" y="2728913"/>
              <a:ext cx="377825" cy="231775"/>
            </a:xfrm>
            <a:prstGeom prst="triangle">
              <a:avLst>
                <a:gd name="adj" fmla="val 50000"/>
              </a:avLst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35"/>
          <p:cNvGrpSpPr/>
          <p:nvPr/>
        </p:nvGrpSpPr>
        <p:grpSpPr>
          <a:xfrm>
            <a:off x="1111251" y="4427537"/>
            <a:ext cx="290512" cy="741363"/>
            <a:chOff x="7523163" y="2378075"/>
            <a:chExt cx="290512" cy="741363"/>
          </a:xfrm>
        </p:grpSpPr>
        <p:sp>
          <p:nvSpPr>
            <p:cNvPr id="44" name="Line 15"/>
            <p:cNvSpPr>
              <a:spLocks noChangeShapeType="1"/>
            </p:cNvSpPr>
            <p:nvPr/>
          </p:nvSpPr>
          <p:spPr bwMode="auto">
            <a:xfrm flipH="1">
              <a:off x="7537450" y="2871788"/>
              <a:ext cx="130175" cy="233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16"/>
            <p:cNvSpPr>
              <a:spLocks noChangeShapeType="1"/>
            </p:cNvSpPr>
            <p:nvPr/>
          </p:nvSpPr>
          <p:spPr bwMode="auto">
            <a:xfrm flipV="1">
              <a:off x="7667625" y="2568575"/>
              <a:ext cx="0" cy="2905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17"/>
            <p:cNvSpPr>
              <a:spLocks noChangeShapeType="1"/>
            </p:cNvSpPr>
            <p:nvPr/>
          </p:nvSpPr>
          <p:spPr bwMode="auto">
            <a:xfrm>
              <a:off x="7667625" y="2857500"/>
              <a:ext cx="146050" cy="2619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18"/>
            <p:cNvSpPr>
              <a:spLocks noChangeShapeType="1"/>
            </p:cNvSpPr>
            <p:nvPr/>
          </p:nvSpPr>
          <p:spPr bwMode="auto">
            <a:xfrm>
              <a:off x="7523163" y="2698750"/>
              <a:ext cx="2762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AutoShape 19"/>
            <p:cNvSpPr>
              <a:spLocks noChangeArrowheads="1"/>
            </p:cNvSpPr>
            <p:nvPr/>
          </p:nvSpPr>
          <p:spPr bwMode="auto">
            <a:xfrm>
              <a:off x="7537450" y="2378075"/>
              <a:ext cx="276225" cy="219075"/>
            </a:xfrm>
            <a:prstGeom prst="smileyFace">
              <a:avLst>
                <a:gd name="adj" fmla="val 4653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8" name="Text Box 1058"/>
          <p:cNvSpPr txBox="1">
            <a:spLocks noChangeArrowheads="1"/>
          </p:cNvSpPr>
          <p:nvPr/>
        </p:nvSpPr>
        <p:spPr bwMode="auto">
          <a:xfrm>
            <a:off x="1644312" y="5291569"/>
            <a:ext cx="6084531" cy="646331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Asymptotically, Alice and send Bob an arbitrary 2 qubit state by </a:t>
            </a:r>
          </a:p>
          <a:p>
            <a:r>
              <a:rPr lang="en-US"/>
              <a:t>sharing an ebit and physically transmitting 1 qubit.</a:t>
            </a:r>
          </a:p>
        </p:txBody>
      </p:sp>
      <p:pic>
        <p:nvPicPr>
          <p:cNvPr id="36" name="Picture 3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157209" y="3594014"/>
            <a:ext cx="1562100" cy="673100"/>
          </a:xfrm>
          <a:prstGeom prst="rect">
            <a:avLst/>
          </a:prstGeom>
        </p:spPr>
      </p:pic>
      <p:pic>
        <p:nvPicPr>
          <p:cNvPr id="49" name="Picture 4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553123" y="1496093"/>
            <a:ext cx="4038600" cy="546100"/>
          </a:xfrm>
          <a:prstGeom prst="rect">
            <a:avLst/>
          </a:prstGeom>
        </p:spPr>
      </p:pic>
      <p:pic>
        <p:nvPicPr>
          <p:cNvPr id="50" name="Picture 4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4553123" y="2219325"/>
            <a:ext cx="2616200" cy="241300"/>
          </a:xfrm>
          <a:prstGeom prst="rect">
            <a:avLst/>
          </a:prstGeom>
        </p:spPr>
      </p:pic>
      <p:pic>
        <p:nvPicPr>
          <p:cNvPr id="51" name="Picture 5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1065959" y="1884111"/>
            <a:ext cx="889000" cy="241300"/>
          </a:xfrm>
          <a:prstGeom prst="rect">
            <a:avLst/>
          </a:prstGeom>
        </p:spPr>
      </p:pic>
      <p:pic>
        <p:nvPicPr>
          <p:cNvPr id="59" name="Picture 5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2595563" y="2714083"/>
            <a:ext cx="5626100" cy="254000"/>
          </a:xfrm>
          <a:prstGeom prst="rect">
            <a:avLst/>
          </a:prstGeom>
        </p:spPr>
      </p:pic>
      <p:grpSp>
        <p:nvGrpSpPr>
          <p:cNvPr id="60" name="Group 59"/>
          <p:cNvGrpSpPr/>
          <p:nvPr/>
        </p:nvGrpSpPr>
        <p:grpSpPr>
          <a:xfrm>
            <a:off x="2962275" y="3071813"/>
            <a:ext cx="5994096" cy="1835276"/>
            <a:chOff x="2962275" y="3071813"/>
            <a:chExt cx="5994096" cy="1835276"/>
          </a:xfrm>
        </p:grpSpPr>
        <p:cxnSp>
          <p:nvCxnSpPr>
            <p:cNvPr id="43" name="Straight Arrow Connector 42"/>
            <p:cNvCxnSpPr/>
            <p:nvPr/>
          </p:nvCxnSpPr>
          <p:spPr>
            <a:xfrm>
              <a:off x="6616103" y="4552800"/>
              <a:ext cx="589870" cy="15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0899" name="Freeform 1027"/>
            <p:cNvSpPr>
              <a:spLocks/>
            </p:cNvSpPr>
            <p:nvPr/>
          </p:nvSpPr>
          <p:spPr bwMode="auto">
            <a:xfrm>
              <a:off x="4648200" y="3398838"/>
              <a:ext cx="1630363" cy="974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2" y="0"/>
                </a:cxn>
                <a:cxn ang="0">
                  <a:pos x="845" y="614"/>
                </a:cxn>
                <a:cxn ang="0">
                  <a:pos x="1027" y="605"/>
                </a:cxn>
              </a:cxnLst>
              <a:rect l="0" t="0" r="r" b="b"/>
              <a:pathLst>
                <a:path w="1027" h="614">
                  <a:moveTo>
                    <a:pt x="0" y="0"/>
                  </a:moveTo>
                  <a:lnTo>
                    <a:pt x="202" y="0"/>
                  </a:lnTo>
                  <a:lnTo>
                    <a:pt x="845" y="614"/>
                  </a:lnTo>
                  <a:lnTo>
                    <a:pt x="1027" y="605"/>
                  </a:lnTo>
                </a:path>
              </a:pathLst>
            </a:custGeom>
            <a:noFill/>
            <a:ln w="25400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904" name="Freeform 1032"/>
            <p:cNvSpPr>
              <a:spLocks/>
            </p:cNvSpPr>
            <p:nvPr/>
          </p:nvSpPr>
          <p:spPr bwMode="auto">
            <a:xfrm>
              <a:off x="2962275" y="3397250"/>
              <a:ext cx="1528763" cy="642938"/>
            </a:xfrm>
            <a:custGeom>
              <a:avLst/>
              <a:gdLst/>
              <a:ahLst/>
              <a:cxnLst>
                <a:cxn ang="0">
                  <a:pos x="0" y="311"/>
                </a:cxn>
                <a:cxn ang="0">
                  <a:pos x="293" y="0"/>
                </a:cxn>
                <a:cxn ang="0">
                  <a:pos x="787" y="0"/>
                </a:cxn>
              </a:cxnLst>
              <a:rect l="0" t="0" r="r" b="b"/>
              <a:pathLst>
                <a:path w="787" h="311">
                  <a:moveTo>
                    <a:pt x="0" y="311"/>
                  </a:moveTo>
                  <a:lnTo>
                    <a:pt x="293" y="0"/>
                  </a:lnTo>
                  <a:lnTo>
                    <a:pt x="787" y="0"/>
                  </a:lnTo>
                </a:path>
              </a:pathLst>
            </a:custGeom>
            <a:noFill/>
            <a:ln w="254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905" name="Freeform 1033"/>
            <p:cNvSpPr>
              <a:spLocks/>
            </p:cNvSpPr>
            <p:nvPr/>
          </p:nvSpPr>
          <p:spPr bwMode="auto">
            <a:xfrm>
              <a:off x="2971800" y="4040188"/>
              <a:ext cx="3306763" cy="6492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3" y="311"/>
                </a:cxn>
                <a:cxn ang="0">
                  <a:pos x="1751" y="315"/>
                </a:cxn>
              </a:cxnLst>
              <a:rect l="0" t="0" r="r" b="b"/>
              <a:pathLst>
                <a:path w="1751" h="315">
                  <a:moveTo>
                    <a:pt x="0" y="0"/>
                  </a:moveTo>
                  <a:lnTo>
                    <a:pt x="293" y="311"/>
                  </a:lnTo>
                  <a:lnTo>
                    <a:pt x="1751" y="315"/>
                  </a:lnTo>
                </a:path>
              </a:pathLst>
            </a:custGeom>
            <a:noFill/>
            <a:ln w="25400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906" name="Rectangle 1034"/>
            <p:cNvSpPr>
              <a:spLocks noChangeArrowheads="1"/>
            </p:cNvSpPr>
            <p:nvPr/>
          </p:nvSpPr>
          <p:spPr bwMode="auto">
            <a:xfrm>
              <a:off x="4295775" y="3071813"/>
              <a:ext cx="444500" cy="557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baseline="-25000">
                <a:solidFill>
                  <a:schemeClr val="tx1"/>
                </a:solidFill>
              </a:endParaRPr>
            </a:p>
          </p:txBody>
        </p:sp>
        <p:sp>
          <p:nvSpPr>
            <p:cNvPr id="720924" name="Text Box 1052"/>
            <p:cNvSpPr txBox="1">
              <a:spLocks noChangeArrowheads="1"/>
            </p:cNvSpPr>
            <p:nvPr/>
          </p:nvSpPr>
          <p:spPr bwMode="auto">
            <a:xfrm>
              <a:off x="5408613" y="3316288"/>
              <a:ext cx="1973843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log(a)+const qubits</a:t>
              </a:r>
            </a:p>
          </p:txBody>
        </p:sp>
        <p:sp>
          <p:nvSpPr>
            <p:cNvPr id="720925" name="Text Box 1053"/>
            <p:cNvSpPr txBox="1">
              <a:spLocks noChangeArrowheads="1"/>
            </p:cNvSpPr>
            <p:nvPr/>
          </p:nvSpPr>
          <p:spPr bwMode="auto">
            <a:xfrm>
              <a:off x="3187700" y="3722688"/>
              <a:ext cx="1227469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log(a) ebits</a:t>
              </a:r>
            </a:p>
          </p:txBody>
        </p:sp>
        <p:pic>
          <p:nvPicPr>
            <p:cNvPr id="54" name="Picture 5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3"/>
                <a:stretch>
                  <a:fillRect/>
                </a:stretch>
              </p:blipFill>
            </mc:Choice>
            <mc:Fallback>
              <p:blipFill>
                <a:blip r:embed="rId14"/>
                <a:stretch>
                  <a:fillRect/>
                </a:stretch>
              </p:blipFill>
            </mc:Fallback>
          </mc:AlternateContent>
          <p:spPr>
            <a:xfrm>
              <a:off x="4384840" y="3188117"/>
              <a:ext cx="266700" cy="228600"/>
            </a:xfrm>
            <a:prstGeom prst="rect">
              <a:avLst/>
            </a:prstGeom>
          </p:spPr>
        </p:pic>
        <p:cxnSp>
          <p:nvCxnSpPr>
            <p:cNvPr id="55" name="Straight Connector 54"/>
            <p:cNvCxnSpPr/>
            <p:nvPr/>
          </p:nvCxnSpPr>
          <p:spPr>
            <a:xfrm rot="5400000">
              <a:off x="4493023" y="4122796"/>
              <a:ext cx="1372393" cy="158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1034"/>
            <p:cNvSpPr>
              <a:spLocks noChangeArrowheads="1"/>
            </p:cNvSpPr>
            <p:nvPr/>
          </p:nvSpPr>
          <p:spPr bwMode="auto">
            <a:xfrm>
              <a:off x="6278563" y="4252575"/>
              <a:ext cx="444500" cy="557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baseline="-25000">
                <a:solidFill>
                  <a:schemeClr val="tx1"/>
                </a:solidFill>
              </a:endParaRPr>
            </a:p>
          </p:txBody>
        </p:sp>
        <p:pic>
          <p:nvPicPr>
            <p:cNvPr id="57" name="Picture 5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5"/>
                <a:stretch>
                  <a:fillRect/>
                </a:stretch>
              </p:blipFill>
            </mc:Choice>
            <mc:Fallback>
              <p:blipFill>
                <a:blip r:embed="rId16"/>
                <a:stretch>
                  <a:fillRect/>
                </a:stretch>
              </p:blipFill>
            </mc:Fallback>
          </mc:AlternateContent>
          <p:spPr>
            <a:xfrm>
              <a:off x="6316663" y="4422775"/>
              <a:ext cx="254000" cy="190500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6857644" y="4537757"/>
              <a:ext cx="20987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2 log(a)-const qubits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4625693" y="3722688"/>
            <a:ext cx="191831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/>
              <a:t>Time-reverse!</a:t>
            </a:r>
          </a:p>
        </p:txBody>
      </p:sp>
      <p:cxnSp>
        <p:nvCxnSpPr>
          <p:cNvPr id="63" name="Straight Connector 62"/>
          <p:cNvCxnSpPr/>
          <p:nvPr/>
        </p:nvCxnSpPr>
        <p:spPr>
          <a:xfrm rot="5400000">
            <a:off x="4493023" y="4122796"/>
            <a:ext cx="1372393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4" name="Picture 6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7"/>
              <a:stretch>
                <a:fillRect/>
              </a:stretch>
            </p:blipFill>
          </mc:Choice>
          <mc:Fallback>
            <p:blipFill>
              <a:blip r:embed="rId18"/>
              <a:stretch>
                <a:fillRect/>
              </a:stretch>
            </p:blipFill>
          </mc:Fallback>
        </mc:AlternateContent>
        <p:spPr>
          <a:xfrm>
            <a:off x="4221163" y="4809787"/>
            <a:ext cx="2057400" cy="2413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900" name="Oval 1028"/>
          <p:cNvSpPr>
            <a:spLocks noChangeArrowheads="1"/>
          </p:cNvSpPr>
          <p:nvPr/>
        </p:nvSpPr>
        <p:spPr bwMode="auto">
          <a:xfrm>
            <a:off x="457200" y="1755775"/>
            <a:ext cx="2212975" cy="5667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902" name="Line 1030"/>
          <p:cNvSpPr>
            <a:spLocks noChangeShapeType="1"/>
          </p:cNvSpPr>
          <p:nvPr/>
        </p:nvSpPr>
        <p:spPr bwMode="auto">
          <a:xfrm flipV="1">
            <a:off x="1074738" y="4105275"/>
            <a:ext cx="651827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903" name="Rectangle 1031"/>
          <p:cNvSpPr>
            <a:spLocks noGrp="1" noChangeArrowheads="1"/>
          </p:cNvSpPr>
          <p:nvPr>
            <p:ph type="title"/>
          </p:nvPr>
        </p:nvSpPr>
        <p:spPr>
          <a:xfrm>
            <a:off x="457200" y="534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Approximate quantum one-time pad</a:t>
            </a:r>
            <a:br>
              <a:rPr lang="en-US"/>
            </a:br>
            <a:r>
              <a:rPr lang="en-US"/>
              <a:t>from superdense coding</a:t>
            </a:r>
          </a:p>
        </p:txBody>
      </p:sp>
      <p:sp>
        <p:nvSpPr>
          <p:cNvPr id="720927" name="Oval 1055"/>
          <p:cNvSpPr>
            <a:spLocks noChangeArrowheads="1"/>
          </p:cNvSpPr>
          <p:nvPr/>
        </p:nvSpPr>
        <p:spPr bwMode="auto">
          <a:xfrm>
            <a:off x="1524000" y="2336800"/>
            <a:ext cx="276225" cy="1317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928" name="Oval 1056"/>
          <p:cNvSpPr>
            <a:spLocks noChangeArrowheads="1"/>
          </p:cNvSpPr>
          <p:nvPr/>
        </p:nvSpPr>
        <p:spPr bwMode="auto">
          <a:xfrm>
            <a:off x="1444625" y="2489200"/>
            <a:ext cx="203200" cy="101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4"/>
          <p:cNvGrpSpPr/>
          <p:nvPr/>
        </p:nvGrpSpPr>
        <p:grpSpPr>
          <a:xfrm>
            <a:off x="1066800" y="2648744"/>
            <a:ext cx="377825" cy="741362"/>
            <a:chOff x="822326" y="2328069"/>
            <a:chExt cx="377825" cy="741362"/>
          </a:xfrm>
        </p:grpSpPr>
        <p:sp>
          <p:nvSpPr>
            <p:cNvPr id="37" name="Line 8"/>
            <p:cNvSpPr>
              <a:spLocks noChangeShapeType="1"/>
            </p:cNvSpPr>
            <p:nvPr/>
          </p:nvSpPr>
          <p:spPr bwMode="auto">
            <a:xfrm flipH="1">
              <a:off x="881064" y="2821781"/>
              <a:ext cx="130175" cy="2333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9"/>
            <p:cNvSpPr>
              <a:spLocks noChangeShapeType="1"/>
            </p:cNvSpPr>
            <p:nvPr/>
          </p:nvSpPr>
          <p:spPr bwMode="auto">
            <a:xfrm flipV="1">
              <a:off x="1011239" y="2518569"/>
              <a:ext cx="0" cy="2905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10"/>
            <p:cNvSpPr>
              <a:spLocks noChangeShapeType="1"/>
            </p:cNvSpPr>
            <p:nvPr/>
          </p:nvSpPr>
          <p:spPr bwMode="auto">
            <a:xfrm>
              <a:off x="1011239" y="2807494"/>
              <a:ext cx="146050" cy="2619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11"/>
            <p:cNvSpPr>
              <a:spLocks noChangeShapeType="1"/>
            </p:cNvSpPr>
            <p:nvPr/>
          </p:nvSpPr>
          <p:spPr bwMode="auto">
            <a:xfrm>
              <a:off x="866776" y="2648744"/>
              <a:ext cx="2762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AutoShape 12"/>
            <p:cNvSpPr>
              <a:spLocks noChangeArrowheads="1"/>
            </p:cNvSpPr>
            <p:nvPr/>
          </p:nvSpPr>
          <p:spPr bwMode="auto">
            <a:xfrm>
              <a:off x="881064" y="2328069"/>
              <a:ext cx="276225" cy="219075"/>
            </a:xfrm>
            <a:prstGeom prst="smileyFace">
              <a:avLst>
                <a:gd name="adj" fmla="val 4653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AutoShape 13"/>
            <p:cNvSpPr>
              <a:spLocks noChangeArrowheads="1"/>
            </p:cNvSpPr>
            <p:nvPr/>
          </p:nvSpPr>
          <p:spPr bwMode="auto">
            <a:xfrm>
              <a:off x="822326" y="2728913"/>
              <a:ext cx="377825" cy="231775"/>
            </a:xfrm>
            <a:prstGeom prst="triangle">
              <a:avLst>
                <a:gd name="adj" fmla="val 50000"/>
              </a:avLst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35"/>
          <p:cNvGrpSpPr/>
          <p:nvPr/>
        </p:nvGrpSpPr>
        <p:grpSpPr>
          <a:xfrm>
            <a:off x="1111251" y="4427537"/>
            <a:ext cx="290512" cy="741363"/>
            <a:chOff x="7523163" y="2378075"/>
            <a:chExt cx="290512" cy="741363"/>
          </a:xfrm>
        </p:grpSpPr>
        <p:sp>
          <p:nvSpPr>
            <p:cNvPr id="44" name="Line 15"/>
            <p:cNvSpPr>
              <a:spLocks noChangeShapeType="1"/>
            </p:cNvSpPr>
            <p:nvPr/>
          </p:nvSpPr>
          <p:spPr bwMode="auto">
            <a:xfrm flipH="1">
              <a:off x="7537450" y="2871788"/>
              <a:ext cx="130175" cy="233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16"/>
            <p:cNvSpPr>
              <a:spLocks noChangeShapeType="1"/>
            </p:cNvSpPr>
            <p:nvPr/>
          </p:nvSpPr>
          <p:spPr bwMode="auto">
            <a:xfrm flipV="1">
              <a:off x="7667625" y="2568575"/>
              <a:ext cx="0" cy="2905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17"/>
            <p:cNvSpPr>
              <a:spLocks noChangeShapeType="1"/>
            </p:cNvSpPr>
            <p:nvPr/>
          </p:nvSpPr>
          <p:spPr bwMode="auto">
            <a:xfrm>
              <a:off x="7667625" y="2857500"/>
              <a:ext cx="146050" cy="2619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18"/>
            <p:cNvSpPr>
              <a:spLocks noChangeShapeType="1"/>
            </p:cNvSpPr>
            <p:nvPr/>
          </p:nvSpPr>
          <p:spPr bwMode="auto">
            <a:xfrm>
              <a:off x="7523163" y="2698750"/>
              <a:ext cx="2762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AutoShape 19"/>
            <p:cNvSpPr>
              <a:spLocks noChangeArrowheads="1"/>
            </p:cNvSpPr>
            <p:nvPr/>
          </p:nvSpPr>
          <p:spPr bwMode="auto">
            <a:xfrm>
              <a:off x="7537450" y="2378075"/>
              <a:ext cx="276225" cy="219075"/>
            </a:xfrm>
            <a:prstGeom prst="smileyFace">
              <a:avLst>
                <a:gd name="adj" fmla="val 4653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8" name="Text Box 1058"/>
          <p:cNvSpPr txBox="1">
            <a:spLocks noChangeArrowheads="1"/>
          </p:cNvSpPr>
          <p:nvPr/>
        </p:nvSpPr>
        <p:spPr bwMode="auto">
          <a:xfrm>
            <a:off x="1644312" y="5291569"/>
            <a:ext cx="6084531" cy="646331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Asymptotically, Alice and send Bob an arbitrary 2 qubit state by </a:t>
            </a:r>
          </a:p>
          <a:p>
            <a:r>
              <a:rPr lang="en-US"/>
              <a:t>sharing an ebit and physically transmitting 1 qubit.</a:t>
            </a:r>
          </a:p>
        </p:txBody>
      </p:sp>
      <p:pic>
        <p:nvPicPr>
          <p:cNvPr id="36" name="Picture 3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157209" y="3594014"/>
            <a:ext cx="1562100" cy="673100"/>
          </a:xfrm>
          <a:prstGeom prst="rect">
            <a:avLst/>
          </a:prstGeom>
        </p:spPr>
      </p:pic>
      <p:pic>
        <p:nvPicPr>
          <p:cNvPr id="49" name="Picture 4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553123" y="1496093"/>
            <a:ext cx="4038600" cy="546100"/>
          </a:xfrm>
          <a:prstGeom prst="rect">
            <a:avLst/>
          </a:prstGeom>
        </p:spPr>
      </p:pic>
      <p:pic>
        <p:nvPicPr>
          <p:cNvPr id="50" name="Picture 4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4553123" y="2219325"/>
            <a:ext cx="2616200" cy="241300"/>
          </a:xfrm>
          <a:prstGeom prst="rect">
            <a:avLst/>
          </a:prstGeom>
        </p:spPr>
      </p:pic>
      <p:pic>
        <p:nvPicPr>
          <p:cNvPr id="51" name="Picture 5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1065959" y="1884111"/>
            <a:ext cx="889000" cy="241300"/>
          </a:xfrm>
          <a:prstGeom prst="rect">
            <a:avLst/>
          </a:prstGeom>
        </p:spPr>
      </p:pic>
      <p:pic>
        <p:nvPicPr>
          <p:cNvPr id="59" name="Picture 5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2595563" y="2714083"/>
            <a:ext cx="5626100" cy="254000"/>
          </a:xfrm>
          <a:prstGeom prst="rect">
            <a:avLst/>
          </a:prstGeom>
        </p:spPr>
      </p:pic>
      <p:cxnSp>
        <p:nvCxnSpPr>
          <p:cNvPr id="43" name="Straight Arrow Connector 42"/>
          <p:cNvCxnSpPr/>
          <p:nvPr/>
        </p:nvCxnSpPr>
        <p:spPr>
          <a:xfrm flipH="1">
            <a:off x="4615913" y="4552800"/>
            <a:ext cx="589870" cy="1588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0899" name="Freeform 1027"/>
          <p:cNvSpPr>
            <a:spLocks/>
          </p:cNvSpPr>
          <p:nvPr/>
        </p:nvSpPr>
        <p:spPr bwMode="auto">
          <a:xfrm flipH="1">
            <a:off x="5640083" y="3398838"/>
            <a:ext cx="1630363" cy="9747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2" y="0"/>
              </a:cxn>
              <a:cxn ang="0">
                <a:pos x="845" y="614"/>
              </a:cxn>
              <a:cxn ang="0">
                <a:pos x="1027" y="605"/>
              </a:cxn>
            </a:cxnLst>
            <a:rect l="0" t="0" r="r" b="b"/>
            <a:pathLst>
              <a:path w="1027" h="614">
                <a:moveTo>
                  <a:pt x="0" y="0"/>
                </a:moveTo>
                <a:lnTo>
                  <a:pt x="202" y="0"/>
                </a:lnTo>
                <a:lnTo>
                  <a:pt x="845" y="614"/>
                </a:lnTo>
                <a:lnTo>
                  <a:pt x="1027" y="605"/>
                </a:ln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904" name="Freeform 1032"/>
          <p:cNvSpPr>
            <a:spLocks/>
          </p:cNvSpPr>
          <p:nvPr/>
        </p:nvSpPr>
        <p:spPr bwMode="auto">
          <a:xfrm flipH="1">
            <a:off x="7427608" y="3397250"/>
            <a:ext cx="1528763" cy="642938"/>
          </a:xfrm>
          <a:custGeom>
            <a:avLst/>
            <a:gdLst/>
            <a:ahLst/>
            <a:cxnLst>
              <a:cxn ang="0">
                <a:pos x="0" y="311"/>
              </a:cxn>
              <a:cxn ang="0">
                <a:pos x="293" y="0"/>
              </a:cxn>
              <a:cxn ang="0">
                <a:pos x="787" y="0"/>
              </a:cxn>
            </a:cxnLst>
            <a:rect l="0" t="0" r="r" b="b"/>
            <a:pathLst>
              <a:path w="787" h="311">
                <a:moveTo>
                  <a:pt x="0" y="311"/>
                </a:moveTo>
                <a:lnTo>
                  <a:pt x="293" y="0"/>
                </a:lnTo>
                <a:lnTo>
                  <a:pt x="787" y="0"/>
                </a:ln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905" name="Freeform 1033"/>
          <p:cNvSpPr>
            <a:spLocks/>
          </p:cNvSpPr>
          <p:nvPr/>
        </p:nvSpPr>
        <p:spPr bwMode="auto">
          <a:xfrm flipH="1">
            <a:off x="5640083" y="4040188"/>
            <a:ext cx="3306763" cy="649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3" y="311"/>
              </a:cxn>
              <a:cxn ang="0">
                <a:pos x="1751" y="315"/>
              </a:cxn>
            </a:cxnLst>
            <a:rect l="0" t="0" r="r" b="b"/>
            <a:pathLst>
              <a:path w="1751" h="315">
                <a:moveTo>
                  <a:pt x="0" y="0"/>
                </a:moveTo>
                <a:lnTo>
                  <a:pt x="293" y="311"/>
                </a:lnTo>
                <a:lnTo>
                  <a:pt x="1751" y="315"/>
                </a:ln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906" name="Rectangle 1034"/>
          <p:cNvSpPr>
            <a:spLocks noChangeArrowheads="1"/>
          </p:cNvSpPr>
          <p:nvPr/>
        </p:nvSpPr>
        <p:spPr bwMode="auto">
          <a:xfrm flipH="1">
            <a:off x="7178371" y="3071813"/>
            <a:ext cx="444500" cy="5572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baseline="-25000">
              <a:solidFill>
                <a:schemeClr val="tx1"/>
              </a:solidFill>
            </a:endParaRPr>
          </a:p>
        </p:txBody>
      </p:sp>
      <p:sp>
        <p:nvSpPr>
          <p:cNvPr id="720924" name="Text Box 1052"/>
          <p:cNvSpPr txBox="1">
            <a:spLocks noChangeArrowheads="1"/>
          </p:cNvSpPr>
          <p:nvPr/>
        </p:nvSpPr>
        <p:spPr bwMode="auto">
          <a:xfrm flipH="1">
            <a:off x="4536190" y="3316288"/>
            <a:ext cx="197384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log(a)+const qubits</a:t>
            </a:r>
          </a:p>
        </p:txBody>
      </p:sp>
      <p:sp>
        <p:nvSpPr>
          <p:cNvPr id="720925" name="Text Box 1053"/>
          <p:cNvSpPr txBox="1">
            <a:spLocks noChangeArrowheads="1"/>
          </p:cNvSpPr>
          <p:nvPr/>
        </p:nvSpPr>
        <p:spPr bwMode="auto">
          <a:xfrm flipH="1">
            <a:off x="7080152" y="3722688"/>
            <a:ext cx="122746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log(a) ebits</a:t>
            </a:r>
          </a:p>
        </p:txBody>
      </p:sp>
      <p:pic>
        <p:nvPicPr>
          <p:cNvPr id="54" name="Picture 5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7267106" y="3188117"/>
            <a:ext cx="266700" cy="228600"/>
          </a:xfrm>
          <a:prstGeom prst="rect">
            <a:avLst/>
          </a:prstGeom>
        </p:spPr>
      </p:pic>
      <p:sp>
        <p:nvSpPr>
          <p:cNvPr id="53" name="Rectangle 1034"/>
          <p:cNvSpPr>
            <a:spLocks noChangeArrowheads="1"/>
          </p:cNvSpPr>
          <p:nvPr/>
        </p:nvSpPr>
        <p:spPr bwMode="auto">
          <a:xfrm flipH="1">
            <a:off x="5195583" y="4252575"/>
            <a:ext cx="444500" cy="5572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baseline="-2500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 flipH="1">
            <a:off x="2962275" y="4537757"/>
            <a:ext cx="2098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 log(a)-const qubits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625693" y="3722688"/>
            <a:ext cx="191831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/>
              <a:t>Time-reverse!</a:t>
            </a:r>
          </a:p>
        </p:txBody>
      </p:sp>
      <p:pic>
        <p:nvPicPr>
          <p:cNvPr id="61" name="Picture 6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875928" y="1855788"/>
            <a:ext cx="1536700" cy="279400"/>
          </a:xfrm>
          <a:prstGeom prst="rect">
            <a:avLst/>
          </a:prstGeom>
        </p:spPr>
      </p:pic>
      <p:pic>
        <p:nvPicPr>
          <p:cNvPr id="62" name="Picture 6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7"/>
              <a:stretch>
                <a:fillRect/>
              </a:stretch>
            </p:blipFill>
          </mc:Choice>
          <mc:Fallback>
            <p:blipFill>
              <a:blip r:embed="rId18"/>
              <a:stretch>
                <a:fillRect/>
              </a:stretch>
            </p:blipFill>
          </mc:Fallback>
        </mc:AlternateContent>
        <p:spPr>
          <a:xfrm>
            <a:off x="7270523" y="3187473"/>
            <a:ext cx="215900" cy="228600"/>
          </a:xfrm>
          <a:prstGeom prst="rect">
            <a:avLst/>
          </a:prstGeom>
        </p:spPr>
      </p:pic>
      <p:pic>
        <p:nvPicPr>
          <p:cNvPr id="63" name="Picture 6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9"/>
              <a:stretch>
                <a:fillRect/>
              </a:stretch>
            </p:blipFill>
          </mc:Choice>
          <mc:Fallback>
            <p:blipFill>
              <a:blip r:embed="rId20"/>
              <a:stretch>
                <a:fillRect/>
              </a:stretch>
            </p:blipFill>
          </mc:Fallback>
        </mc:AlternateContent>
        <p:spPr>
          <a:xfrm>
            <a:off x="5329238" y="4410075"/>
            <a:ext cx="177800" cy="177800"/>
          </a:xfrm>
          <a:prstGeom prst="rect">
            <a:avLst/>
          </a:prstGeom>
        </p:spPr>
      </p:pic>
      <p:sp>
        <p:nvSpPr>
          <p:cNvPr id="64" name="Text Box 1058"/>
          <p:cNvSpPr txBox="1">
            <a:spLocks noChangeArrowheads="1"/>
          </p:cNvSpPr>
          <p:nvPr/>
        </p:nvSpPr>
        <p:spPr bwMode="auto">
          <a:xfrm>
            <a:off x="2476381" y="6090300"/>
            <a:ext cx="4298623" cy="646331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{U</a:t>
            </a:r>
            <a:r>
              <a:rPr lang="en-US" baseline="-25000"/>
              <a:t>j</a:t>
            </a:r>
            <a:r>
              <a:rPr lang="en-US"/>
              <a:t>} forms a perfect quantum one-time pad:</a:t>
            </a:r>
          </a:p>
          <a:p>
            <a:r>
              <a:rPr lang="en-US"/>
              <a:t>Total key required is 2 x ( log(a) + const 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2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Encrypting classical bits </a:t>
            </a:r>
            <a:br>
              <a:rPr lang="en-US"/>
            </a:br>
            <a:r>
              <a:rPr lang="en-US"/>
              <a:t>in quantum states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91374" y="2328069"/>
            <a:ext cx="377825" cy="741362"/>
            <a:chOff x="822326" y="2328069"/>
            <a:chExt cx="377825" cy="741362"/>
          </a:xfrm>
        </p:grpSpPr>
        <p:sp>
          <p:nvSpPr>
            <p:cNvPr id="5" name="Line 8"/>
            <p:cNvSpPr>
              <a:spLocks noChangeShapeType="1"/>
            </p:cNvSpPr>
            <p:nvPr/>
          </p:nvSpPr>
          <p:spPr bwMode="auto">
            <a:xfrm flipH="1">
              <a:off x="881064" y="2821781"/>
              <a:ext cx="130175" cy="2333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9"/>
            <p:cNvSpPr>
              <a:spLocks noChangeShapeType="1"/>
            </p:cNvSpPr>
            <p:nvPr/>
          </p:nvSpPr>
          <p:spPr bwMode="auto">
            <a:xfrm flipV="1">
              <a:off x="1011239" y="2518569"/>
              <a:ext cx="0" cy="2905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1011239" y="2807494"/>
              <a:ext cx="146050" cy="2619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866776" y="2648744"/>
              <a:ext cx="2762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AutoShape 12"/>
            <p:cNvSpPr>
              <a:spLocks noChangeArrowheads="1"/>
            </p:cNvSpPr>
            <p:nvPr/>
          </p:nvSpPr>
          <p:spPr bwMode="auto">
            <a:xfrm>
              <a:off x="881064" y="2328069"/>
              <a:ext cx="276225" cy="219075"/>
            </a:xfrm>
            <a:prstGeom prst="smileyFace">
              <a:avLst>
                <a:gd name="adj" fmla="val 4653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AutoShape 13"/>
            <p:cNvSpPr>
              <a:spLocks noChangeArrowheads="1"/>
            </p:cNvSpPr>
            <p:nvPr/>
          </p:nvSpPr>
          <p:spPr bwMode="auto">
            <a:xfrm>
              <a:off x="822326" y="2728913"/>
              <a:ext cx="377825" cy="231775"/>
            </a:xfrm>
            <a:prstGeom prst="triangle">
              <a:avLst>
                <a:gd name="adj" fmla="val 50000"/>
              </a:avLst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455649" y="2219325"/>
            <a:ext cx="290512" cy="741363"/>
            <a:chOff x="7523163" y="2378075"/>
            <a:chExt cx="290512" cy="741363"/>
          </a:xfrm>
        </p:grpSpPr>
        <p:sp>
          <p:nvSpPr>
            <p:cNvPr id="12" name="Line 15"/>
            <p:cNvSpPr>
              <a:spLocks noChangeShapeType="1"/>
            </p:cNvSpPr>
            <p:nvPr/>
          </p:nvSpPr>
          <p:spPr bwMode="auto">
            <a:xfrm flipH="1">
              <a:off x="7537450" y="2871788"/>
              <a:ext cx="130175" cy="233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 flipV="1">
              <a:off x="7667625" y="2568575"/>
              <a:ext cx="0" cy="2905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>
              <a:off x="7667625" y="2857500"/>
              <a:ext cx="146050" cy="2619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>
              <a:off x="7523163" y="2698750"/>
              <a:ext cx="2762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AutoShape 19"/>
            <p:cNvSpPr>
              <a:spLocks noChangeArrowheads="1"/>
            </p:cNvSpPr>
            <p:nvPr/>
          </p:nvSpPr>
          <p:spPr bwMode="auto">
            <a:xfrm>
              <a:off x="7537450" y="2378075"/>
              <a:ext cx="276225" cy="219075"/>
            </a:xfrm>
            <a:prstGeom prst="smileyFace">
              <a:avLst>
                <a:gd name="adj" fmla="val 4653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241715" y="3833812"/>
            <a:ext cx="377825" cy="741363"/>
            <a:chOff x="4268788" y="4305300"/>
            <a:chExt cx="377825" cy="741363"/>
          </a:xfrm>
        </p:grpSpPr>
        <p:sp>
          <p:nvSpPr>
            <p:cNvPr id="18" name="Line 26"/>
            <p:cNvSpPr>
              <a:spLocks noChangeShapeType="1"/>
            </p:cNvSpPr>
            <p:nvPr/>
          </p:nvSpPr>
          <p:spPr bwMode="auto">
            <a:xfrm flipH="1">
              <a:off x="4327526" y="4799013"/>
              <a:ext cx="130175" cy="233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27"/>
            <p:cNvSpPr>
              <a:spLocks noChangeShapeType="1"/>
            </p:cNvSpPr>
            <p:nvPr/>
          </p:nvSpPr>
          <p:spPr bwMode="auto">
            <a:xfrm flipV="1">
              <a:off x="4457701" y="4495800"/>
              <a:ext cx="0" cy="2905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28"/>
            <p:cNvSpPr>
              <a:spLocks noChangeShapeType="1"/>
            </p:cNvSpPr>
            <p:nvPr/>
          </p:nvSpPr>
          <p:spPr bwMode="auto">
            <a:xfrm>
              <a:off x="4457701" y="4784725"/>
              <a:ext cx="146050" cy="2619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29"/>
            <p:cNvSpPr>
              <a:spLocks noChangeShapeType="1"/>
            </p:cNvSpPr>
            <p:nvPr/>
          </p:nvSpPr>
          <p:spPr bwMode="auto">
            <a:xfrm>
              <a:off x="4313238" y="4625975"/>
              <a:ext cx="2762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AutoShape 30"/>
            <p:cNvSpPr>
              <a:spLocks noChangeArrowheads="1"/>
            </p:cNvSpPr>
            <p:nvPr/>
          </p:nvSpPr>
          <p:spPr bwMode="auto">
            <a:xfrm>
              <a:off x="4327526" y="4305300"/>
              <a:ext cx="276225" cy="219075"/>
            </a:xfrm>
            <a:prstGeom prst="smileyFace">
              <a:avLst>
                <a:gd name="adj" fmla="val -4653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AutoShape 31"/>
            <p:cNvSpPr>
              <a:spLocks noChangeArrowheads="1"/>
            </p:cNvSpPr>
            <p:nvPr/>
          </p:nvSpPr>
          <p:spPr bwMode="auto">
            <a:xfrm>
              <a:off x="4268788" y="4702175"/>
              <a:ext cx="377825" cy="23177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Freeform 33"/>
          <p:cNvSpPr>
            <a:spLocks/>
          </p:cNvSpPr>
          <p:nvPr/>
        </p:nvSpPr>
        <p:spPr bwMode="auto">
          <a:xfrm>
            <a:off x="3214602" y="2925762"/>
            <a:ext cx="2511425" cy="2103438"/>
          </a:xfrm>
          <a:custGeom>
            <a:avLst/>
            <a:gdLst/>
            <a:ahLst/>
            <a:cxnLst>
              <a:cxn ang="0">
                <a:pos x="0" y="46"/>
              </a:cxn>
              <a:cxn ang="0">
                <a:pos x="540" y="256"/>
              </a:cxn>
              <a:cxn ang="0">
                <a:pos x="421" y="585"/>
              </a:cxn>
              <a:cxn ang="0">
                <a:pos x="649" y="1143"/>
              </a:cxn>
              <a:cxn ang="0">
                <a:pos x="1079" y="997"/>
              </a:cxn>
              <a:cxn ang="0">
                <a:pos x="878" y="384"/>
              </a:cxn>
              <a:cxn ang="0">
                <a:pos x="320" y="850"/>
              </a:cxn>
              <a:cxn ang="0">
                <a:pos x="905" y="1289"/>
              </a:cxn>
              <a:cxn ang="0">
                <a:pos x="1198" y="631"/>
              </a:cxn>
              <a:cxn ang="0">
                <a:pos x="1106" y="220"/>
              </a:cxn>
              <a:cxn ang="0">
                <a:pos x="1582" y="0"/>
              </a:cxn>
            </a:cxnLst>
            <a:rect l="0" t="0" r="r" b="b"/>
            <a:pathLst>
              <a:path w="1582" h="1325">
                <a:moveTo>
                  <a:pt x="0" y="46"/>
                </a:moveTo>
                <a:cubicBezTo>
                  <a:pt x="88" y="81"/>
                  <a:pt x="470" y="166"/>
                  <a:pt x="540" y="256"/>
                </a:cubicBezTo>
                <a:cubicBezTo>
                  <a:pt x="610" y="346"/>
                  <a:pt x="403" y="437"/>
                  <a:pt x="421" y="585"/>
                </a:cubicBezTo>
                <a:cubicBezTo>
                  <a:pt x="439" y="733"/>
                  <a:pt x="539" y="1074"/>
                  <a:pt x="649" y="1143"/>
                </a:cubicBezTo>
                <a:cubicBezTo>
                  <a:pt x="759" y="1212"/>
                  <a:pt x="1041" y="1123"/>
                  <a:pt x="1079" y="997"/>
                </a:cubicBezTo>
                <a:cubicBezTo>
                  <a:pt x="1117" y="871"/>
                  <a:pt x="1004" y="408"/>
                  <a:pt x="878" y="384"/>
                </a:cubicBezTo>
                <a:cubicBezTo>
                  <a:pt x="752" y="360"/>
                  <a:pt x="316" y="699"/>
                  <a:pt x="320" y="850"/>
                </a:cubicBezTo>
                <a:cubicBezTo>
                  <a:pt x="324" y="1001"/>
                  <a:pt x="759" y="1325"/>
                  <a:pt x="905" y="1289"/>
                </a:cubicBezTo>
                <a:cubicBezTo>
                  <a:pt x="1051" y="1253"/>
                  <a:pt x="1165" y="809"/>
                  <a:pt x="1198" y="631"/>
                </a:cubicBezTo>
                <a:cubicBezTo>
                  <a:pt x="1231" y="453"/>
                  <a:pt x="1042" y="325"/>
                  <a:pt x="1106" y="220"/>
                </a:cubicBezTo>
                <a:cubicBezTo>
                  <a:pt x="1170" y="115"/>
                  <a:pt x="1483" y="46"/>
                  <a:pt x="1582" y="0"/>
                </a:cubicBez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1028"/>
          <p:cNvSpPr>
            <a:spLocks noChangeArrowheads="1"/>
          </p:cNvSpPr>
          <p:nvPr/>
        </p:nvSpPr>
        <p:spPr bwMode="auto">
          <a:xfrm>
            <a:off x="652464" y="1528519"/>
            <a:ext cx="2212975" cy="5667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1055"/>
          <p:cNvSpPr>
            <a:spLocks noChangeArrowheads="1"/>
          </p:cNvSpPr>
          <p:nvPr/>
        </p:nvSpPr>
        <p:spPr bwMode="auto">
          <a:xfrm>
            <a:off x="1719264" y="2109544"/>
            <a:ext cx="276225" cy="1317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1056"/>
          <p:cNvSpPr>
            <a:spLocks noChangeArrowheads="1"/>
          </p:cNvSpPr>
          <p:nvPr/>
        </p:nvSpPr>
        <p:spPr bwMode="auto">
          <a:xfrm>
            <a:off x="1639889" y="2261944"/>
            <a:ext cx="203200" cy="101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" name="Picture 2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139410" y="1683253"/>
            <a:ext cx="1079500" cy="241300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 flipV="1">
            <a:off x="3214602" y="2547144"/>
            <a:ext cx="2511425" cy="21432"/>
          </a:xfrm>
          <a:prstGeom prst="line">
            <a:avLst/>
          </a:prstGeom>
          <a:ln w="38100" cmpd="dbl">
            <a:solidFill>
              <a:srgbClr val="0000FF"/>
            </a:solidFill>
            <a:prstDash val="dash"/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861076" y="2170668"/>
            <a:ext cx="1139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Secret key</a:t>
            </a:r>
          </a:p>
        </p:txBody>
      </p:sp>
      <p:pic>
        <p:nvPicPr>
          <p:cNvPr id="35" name="Picture 3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994648" y="2387600"/>
            <a:ext cx="1054100" cy="279400"/>
          </a:xfrm>
          <a:prstGeom prst="rect">
            <a:avLst/>
          </a:prstGeom>
        </p:spPr>
      </p:pic>
      <p:pic>
        <p:nvPicPr>
          <p:cNvPr id="36" name="Picture 3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890206" y="2412206"/>
            <a:ext cx="1054100" cy="279400"/>
          </a:xfrm>
          <a:prstGeom prst="rect">
            <a:avLst/>
          </a:prstGeom>
        </p:spPr>
      </p:pic>
      <p:pic>
        <p:nvPicPr>
          <p:cNvPr id="37" name="Picture 3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294686" y="2914650"/>
            <a:ext cx="774700" cy="241300"/>
          </a:xfrm>
          <a:prstGeom prst="rect">
            <a:avLst/>
          </a:prstGeom>
        </p:spPr>
      </p:pic>
      <p:pic>
        <p:nvPicPr>
          <p:cNvPr id="39" name="Picture 3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890206" y="2840038"/>
            <a:ext cx="774700" cy="2413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443570" y="5091046"/>
            <a:ext cx="625686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/>
              <a:t>Strongest security: </a:t>
            </a:r>
            <a:r>
              <a:rPr lang="en-US"/>
              <a:t>for any pair of messages x</a:t>
            </a:r>
            <a:r>
              <a:rPr lang="en-US" baseline="-25000"/>
              <a:t>1</a:t>
            </a:r>
            <a:r>
              <a:rPr lang="en-US"/>
              <a:t> and x</a:t>
            </a:r>
            <a:r>
              <a:rPr lang="en-US" baseline="-25000"/>
              <a:t>2</a:t>
            </a:r>
            <a:r>
              <a:rPr lang="en-US"/>
              <a:t>, Eve cannot </a:t>
            </a:r>
          </a:p>
          <a:p>
            <a:r>
              <a:rPr lang="en-US"/>
              <a:t>distinguish the encrypted x</a:t>
            </a:r>
            <a:r>
              <a:rPr lang="en-US" baseline="-25000"/>
              <a:t>1</a:t>
            </a:r>
            <a:r>
              <a:rPr lang="en-US"/>
              <a:t> from the encrypted x</a:t>
            </a:r>
            <a:r>
              <a:rPr lang="en-US" baseline="-25000"/>
              <a:t>2</a:t>
            </a:r>
            <a:r>
              <a:rPr lang="en-US"/>
              <a:t>. (TV ≤ δ)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95935" y="5839679"/>
            <a:ext cx="5955802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/>
              <a:t>Less strong security: </a:t>
            </a:r>
            <a:r>
              <a:rPr lang="en-US"/>
              <a:t>Assume x uniformly distributed. Eve uses</a:t>
            </a:r>
          </a:p>
          <a:p>
            <a:r>
              <a:rPr lang="en-US"/>
              <a:t>Bayes’ rule to calculate p(x|measurement outcome). </a:t>
            </a:r>
          </a:p>
          <a:p>
            <a:r>
              <a:rPr lang="en-US"/>
              <a:t>TV from uniform ≤ δ for all measurements and outcomes.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 L 0.00139 -0.14097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7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 animBg="1"/>
      <p:bldP spid="4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2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Encrypting classical bits </a:t>
            </a:r>
            <a:br>
              <a:rPr lang="en-US"/>
            </a:br>
            <a:r>
              <a:rPr lang="en-US"/>
              <a:t>in quantum states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191374" y="2328069"/>
            <a:ext cx="377825" cy="741362"/>
            <a:chOff x="822326" y="2328069"/>
            <a:chExt cx="377825" cy="741362"/>
          </a:xfrm>
        </p:grpSpPr>
        <p:sp>
          <p:nvSpPr>
            <p:cNvPr id="5" name="Line 8"/>
            <p:cNvSpPr>
              <a:spLocks noChangeShapeType="1"/>
            </p:cNvSpPr>
            <p:nvPr/>
          </p:nvSpPr>
          <p:spPr bwMode="auto">
            <a:xfrm flipH="1">
              <a:off x="881064" y="2821781"/>
              <a:ext cx="130175" cy="2333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9"/>
            <p:cNvSpPr>
              <a:spLocks noChangeShapeType="1"/>
            </p:cNvSpPr>
            <p:nvPr/>
          </p:nvSpPr>
          <p:spPr bwMode="auto">
            <a:xfrm flipV="1">
              <a:off x="1011239" y="2518569"/>
              <a:ext cx="0" cy="2905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1011239" y="2807494"/>
              <a:ext cx="146050" cy="2619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866776" y="2648744"/>
              <a:ext cx="2762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AutoShape 12"/>
            <p:cNvSpPr>
              <a:spLocks noChangeArrowheads="1"/>
            </p:cNvSpPr>
            <p:nvPr/>
          </p:nvSpPr>
          <p:spPr bwMode="auto">
            <a:xfrm>
              <a:off x="881064" y="2328069"/>
              <a:ext cx="276225" cy="219075"/>
            </a:xfrm>
            <a:prstGeom prst="smileyFace">
              <a:avLst>
                <a:gd name="adj" fmla="val 4653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AutoShape 13"/>
            <p:cNvSpPr>
              <a:spLocks noChangeArrowheads="1"/>
            </p:cNvSpPr>
            <p:nvPr/>
          </p:nvSpPr>
          <p:spPr bwMode="auto">
            <a:xfrm>
              <a:off x="822326" y="2728913"/>
              <a:ext cx="377825" cy="231775"/>
            </a:xfrm>
            <a:prstGeom prst="triangle">
              <a:avLst>
                <a:gd name="adj" fmla="val 50000"/>
              </a:avLst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0"/>
          <p:cNvGrpSpPr/>
          <p:nvPr/>
        </p:nvGrpSpPr>
        <p:grpSpPr>
          <a:xfrm>
            <a:off x="7455649" y="2219325"/>
            <a:ext cx="290512" cy="741363"/>
            <a:chOff x="7523163" y="2378075"/>
            <a:chExt cx="290512" cy="741363"/>
          </a:xfrm>
        </p:grpSpPr>
        <p:sp>
          <p:nvSpPr>
            <p:cNvPr id="12" name="Line 15"/>
            <p:cNvSpPr>
              <a:spLocks noChangeShapeType="1"/>
            </p:cNvSpPr>
            <p:nvPr/>
          </p:nvSpPr>
          <p:spPr bwMode="auto">
            <a:xfrm flipH="1">
              <a:off x="7537450" y="2871788"/>
              <a:ext cx="130175" cy="233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 flipV="1">
              <a:off x="7667625" y="2568575"/>
              <a:ext cx="0" cy="2905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>
              <a:off x="7667625" y="2857500"/>
              <a:ext cx="146050" cy="2619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>
              <a:off x="7523163" y="2698750"/>
              <a:ext cx="2762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AutoShape 19"/>
            <p:cNvSpPr>
              <a:spLocks noChangeArrowheads="1"/>
            </p:cNvSpPr>
            <p:nvPr/>
          </p:nvSpPr>
          <p:spPr bwMode="auto">
            <a:xfrm>
              <a:off x="7537450" y="2378075"/>
              <a:ext cx="276225" cy="219075"/>
            </a:xfrm>
            <a:prstGeom prst="smileyFace">
              <a:avLst>
                <a:gd name="adj" fmla="val 4653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16"/>
          <p:cNvGrpSpPr/>
          <p:nvPr/>
        </p:nvGrpSpPr>
        <p:grpSpPr>
          <a:xfrm>
            <a:off x="4241715" y="3833812"/>
            <a:ext cx="377825" cy="741363"/>
            <a:chOff x="4268788" y="4305300"/>
            <a:chExt cx="377825" cy="741363"/>
          </a:xfrm>
        </p:grpSpPr>
        <p:sp>
          <p:nvSpPr>
            <p:cNvPr id="18" name="Line 26"/>
            <p:cNvSpPr>
              <a:spLocks noChangeShapeType="1"/>
            </p:cNvSpPr>
            <p:nvPr/>
          </p:nvSpPr>
          <p:spPr bwMode="auto">
            <a:xfrm flipH="1">
              <a:off x="4327526" y="4799013"/>
              <a:ext cx="130175" cy="233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27"/>
            <p:cNvSpPr>
              <a:spLocks noChangeShapeType="1"/>
            </p:cNvSpPr>
            <p:nvPr/>
          </p:nvSpPr>
          <p:spPr bwMode="auto">
            <a:xfrm flipV="1">
              <a:off x="4457701" y="4495800"/>
              <a:ext cx="0" cy="2905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28"/>
            <p:cNvSpPr>
              <a:spLocks noChangeShapeType="1"/>
            </p:cNvSpPr>
            <p:nvPr/>
          </p:nvSpPr>
          <p:spPr bwMode="auto">
            <a:xfrm>
              <a:off x="4457701" y="4784725"/>
              <a:ext cx="146050" cy="2619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29"/>
            <p:cNvSpPr>
              <a:spLocks noChangeShapeType="1"/>
            </p:cNvSpPr>
            <p:nvPr/>
          </p:nvSpPr>
          <p:spPr bwMode="auto">
            <a:xfrm>
              <a:off x="4313238" y="4625975"/>
              <a:ext cx="2762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AutoShape 30"/>
            <p:cNvSpPr>
              <a:spLocks noChangeArrowheads="1"/>
            </p:cNvSpPr>
            <p:nvPr/>
          </p:nvSpPr>
          <p:spPr bwMode="auto">
            <a:xfrm>
              <a:off x="4327526" y="4305300"/>
              <a:ext cx="276225" cy="219075"/>
            </a:xfrm>
            <a:prstGeom prst="smileyFace">
              <a:avLst>
                <a:gd name="adj" fmla="val -4653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AutoShape 31"/>
            <p:cNvSpPr>
              <a:spLocks noChangeArrowheads="1"/>
            </p:cNvSpPr>
            <p:nvPr/>
          </p:nvSpPr>
          <p:spPr bwMode="auto">
            <a:xfrm>
              <a:off x="4268788" y="4702175"/>
              <a:ext cx="377825" cy="23177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Freeform 33"/>
          <p:cNvSpPr>
            <a:spLocks/>
          </p:cNvSpPr>
          <p:nvPr/>
        </p:nvSpPr>
        <p:spPr bwMode="auto">
          <a:xfrm>
            <a:off x="3214602" y="2925762"/>
            <a:ext cx="2511425" cy="2103438"/>
          </a:xfrm>
          <a:custGeom>
            <a:avLst/>
            <a:gdLst/>
            <a:ahLst/>
            <a:cxnLst>
              <a:cxn ang="0">
                <a:pos x="0" y="46"/>
              </a:cxn>
              <a:cxn ang="0">
                <a:pos x="540" y="256"/>
              </a:cxn>
              <a:cxn ang="0">
                <a:pos x="421" y="585"/>
              </a:cxn>
              <a:cxn ang="0">
                <a:pos x="649" y="1143"/>
              </a:cxn>
              <a:cxn ang="0">
                <a:pos x="1079" y="997"/>
              </a:cxn>
              <a:cxn ang="0">
                <a:pos x="878" y="384"/>
              </a:cxn>
              <a:cxn ang="0">
                <a:pos x="320" y="850"/>
              </a:cxn>
              <a:cxn ang="0">
                <a:pos x="905" y="1289"/>
              </a:cxn>
              <a:cxn ang="0">
                <a:pos x="1198" y="631"/>
              </a:cxn>
              <a:cxn ang="0">
                <a:pos x="1106" y="220"/>
              </a:cxn>
              <a:cxn ang="0">
                <a:pos x="1582" y="0"/>
              </a:cxn>
            </a:cxnLst>
            <a:rect l="0" t="0" r="r" b="b"/>
            <a:pathLst>
              <a:path w="1582" h="1325">
                <a:moveTo>
                  <a:pt x="0" y="46"/>
                </a:moveTo>
                <a:cubicBezTo>
                  <a:pt x="88" y="81"/>
                  <a:pt x="470" y="166"/>
                  <a:pt x="540" y="256"/>
                </a:cubicBezTo>
                <a:cubicBezTo>
                  <a:pt x="610" y="346"/>
                  <a:pt x="403" y="437"/>
                  <a:pt x="421" y="585"/>
                </a:cubicBezTo>
                <a:cubicBezTo>
                  <a:pt x="439" y="733"/>
                  <a:pt x="539" y="1074"/>
                  <a:pt x="649" y="1143"/>
                </a:cubicBezTo>
                <a:cubicBezTo>
                  <a:pt x="759" y="1212"/>
                  <a:pt x="1041" y="1123"/>
                  <a:pt x="1079" y="997"/>
                </a:cubicBezTo>
                <a:cubicBezTo>
                  <a:pt x="1117" y="871"/>
                  <a:pt x="1004" y="408"/>
                  <a:pt x="878" y="384"/>
                </a:cubicBezTo>
                <a:cubicBezTo>
                  <a:pt x="752" y="360"/>
                  <a:pt x="316" y="699"/>
                  <a:pt x="320" y="850"/>
                </a:cubicBezTo>
                <a:cubicBezTo>
                  <a:pt x="324" y="1001"/>
                  <a:pt x="759" y="1325"/>
                  <a:pt x="905" y="1289"/>
                </a:cubicBezTo>
                <a:cubicBezTo>
                  <a:pt x="1051" y="1253"/>
                  <a:pt x="1165" y="809"/>
                  <a:pt x="1198" y="631"/>
                </a:cubicBezTo>
                <a:cubicBezTo>
                  <a:pt x="1231" y="453"/>
                  <a:pt x="1042" y="325"/>
                  <a:pt x="1106" y="220"/>
                </a:cubicBezTo>
                <a:cubicBezTo>
                  <a:pt x="1170" y="115"/>
                  <a:pt x="1483" y="46"/>
                  <a:pt x="1582" y="0"/>
                </a:cubicBez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1028"/>
          <p:cNvSpPr>
            <a:spLocks noChangeArrowheads="1"/>
          </p:cNvSpPr>
          <p:nvPr/>
        </p:nvSpPr>
        <p:spPr bwMode="auto">
          <a:xfrm>
            <a:off x="652464" y="1528519"/>
            <a:ext cx="2212975" cy="5667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1055"/>
          <p:cNvSpPr>
            <a:spLocks noChangeArrowheads="1"/>
          </p:cNvSpPr>
          <p:nvPr/>
        </p:nvSpPr>
        <p:spPr bwMode="auto">
          <a:xfrm>
            <a:off x="1719264" y="2109544"/>
            <a:ext cx="276225" cy="1317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1056"/>
          <p:cNvSpPr>
            <a:spLocks noChangeArrowheads="1"/>
          </p:cNvSpPr>
          <p:nvPr/>
        </p:nvSpPr>
        <p:spPr bwMode="auto">
          <a:xfrm>
            <a:off x="1639889" y="2261944"/>
            <a:ext cx="203200" cy="101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" name="Picture 2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139410" y="1683253"/>
            <a:ext cx="1079500" cy="241300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 flipV="1">
            <a:off x="3214602" y="2547144"/>
            <a:ext cx="2511425" cy="21432"/>
          </a:xfrm>
          <a:prstGeom prst="line">
            <a:avLst/>
          </a:prstGeom>
          <a:ln w="38100" cmpd="dbl">
            <a:solidFill>
              <a:srgbClr val="0000FF"/>
            </a:solidFill>
            <a:prstDash val="dash"/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861076" y="2170668"/>
            <a:ext cx="1139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Secret key</a:t>
            </a:r>
          </a:p>
        </p:txBody>
      </p:sp>
      <p:pic>
        <p:nvPicPr>
          <p:cNvPr id="35" name="Picture 3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994648" y="2387600"/>
            <a:ext cx="1054100" cy="279400"/>
          </a:xfrm>
          <a:prstGeom prst="rect">
            <a:avLst/>
          </a:prstGeom>
        </p:spPr>
      </p:pic>
      <p:pic>
        <p:nvPicPr>
          <p:cNvPr id="36" name="Picture 3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890206" y="2412206"/>
            <a:ext cx="1054100" cy="279400"/>
          </a:xfrm>
          <a:prstGeom prst="rect">
            <a:avLst/>
          </a:prstGeom>
        </p:spPr>
      </p:pic>
      <p:pic>
        <p:nvPicPr>
          <p:cNvPr id="37" name="Picture 3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294686" y="2914650"/>
            <a:ext cx="774700" cy="241300"/>
          </a:xfrm>
          <a:prstGeom prst="rect">
            <a:avLst/>
          </a:prstGeom>
        </p:spPr>
      </p:pic>
      <p:pic>
        <p:nvPicPr>
          <p:cNvPr id="39" name="Picture 3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890206" y="2840038"/>
            <a:ext cx="774700" cy="2413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611002" y="4876927"/>
            <a:ext cx="5955802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/>
              <a:t>Less strong security: </a:t>
            </a:r>
            <a:r>
              <a:rPr lang="en-US"/>
              <a:t>Assume x uniformly distributed. Eve uses</a:t>
            </a:r>
          </a:p>
          <a:p>
            <a:r>
              <a:rPr lang="en-US"/>
              <a:t>Bayes’ rule to calculate p(x|measurement outcome). </a:t>
            </a:r>
          </a:p>
          <a:p>
            <a:r>
              <a:rPr lang="en-US"/>
              <a:t>TV from uniform ≤ δ for all measurements and outcomes.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609424" y="5867830"/>
            <a:ext cx="5567512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/>
              <a:t>Colossal key reduction: </a:t>
            </a:r>
            <a:r>
              <a:rPr lang="en-US"/>
              <a:t>Can take k = O(log 1/δ).</a:t>
            </a:r>
          </a:p>
          <a:p>
            <a:r>
              <a:rPr lang="en-US"/>
              <a:t>Proof: Choose {U</a:t>
            </a:r>
            <a:r>
              <a:rPr lang="en-US" baseline="-25000"/>
              <a:t>j</a:t>
            </a:r>
            <a:r>
              <a:rPr lang="en-US"/>
              <a:t>} i.i.d. using Haar measure, no ancilla.</a:t>
            </a:r>
          </a:p>
          <a:p>
            <a:r>
              <a:rPr lang="en-US"/>
              <a:t>Adversarial argument for all measurements complicated.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143228" y="5934670"/>
            <a:ext cx="21151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[HLSW03],</a:t>
            </a:r>
          </a:p>
          <a:p>
            <a:r>
              <a:rPr lang="en-US"/>
              <a:t>[Dupuis-H-Leung10],</a:t>
            </a:r>
          </a:p>
          <a:p>
            <a:r>
              <a:rPr lang="en-US"/>
              <a:t>[Fawzi-H-Sen10]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Arrow Connector 42"/>
          <p:cNvCxnSpPr/>
          <p:nvPr/>
        </p:nvCxnSpPr>
        <p:spPr>
          <a:xfrm rot="10800000">
            <a:off x="5734798" y="5218507"/>
            <a:ext cx="387144" cy="28355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146483" y="4559244"/>
            <a:ext cx="627974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83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Quantum encryption of cbits:</a:t>
            </a:r>
            <a:br>
              <a:rPr lang="en-US"/>
            </a:br>
            <a:r>
              <a:rPr lang="en-US"/>
              <a:t>Connection to </a:t>
            </a:r>
            <a:r>
              <a:rPr lang="en-US" i="1">
                <a:latin typeface="Brush Script MT"/>
                <a:cs typeface="Brush Script MT"/>
              </a:rPr>
              <a:t>l</a:t>
            </a:r>
            <a:r>
              <a:rPr lang="en-US" baseline="-25000"/>
              <a:t>1</a:t>
            </a:r>
            <a:r>
              <a:rPr lang="en-US"/>
              <a:t>(</a:t>
            </a:r>
            <a:r>
              <a:rPr lang="en-US" i="1">
                <a:latin typeface="Brush Script MT"/>
                <a:cs typeface="Brush Script MT"/>
              </a:rPr>
              <a:t>l</a:t>
            </a:r>
            <a:r>
              <a:rPr lang="en-US" baseline="-25000"/>
              <a:t>2</a:t>
            </a:r>
            <a:r>
              <a:rPr lang="en-US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12914" y="2707308"/>
            <a:ext cx="548081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/>
              <a:t>Each V</a:t>
            </a:r>
            <a:r>
              <a:rPr lang="en-US" baseline="-25000"/>
              <a:t>k</a:t>
            </a:r>
            <a:r>
              <a:rPr lang="en-US"/>
              <a:t> gives a low-distortion embedding of </a:t>
            </a:r>
            <a:r>
              <a:rPr lang="en-US">
                <a:latin typeface="Brush Script MT"/>
                <a:cs typeface="Brush Script MT"/>
              </a:rPr>
              <a:t>l</a:t>
            </a:r>
            <a:r>
              <a:rPr lang="en-US" baseline="-25000"/>
              <a:t>2</a:t>
            </a:r>
            <a:r>
              <a:rPr lang="en-US"/>
              <a:t> into </a:t>
            </a:r>
            <a:r>
              <a:rPr lang="en-US">
                <a:latin typeface="Brush Script MT"/>
                <a:cs typeface="Brush Script MT"/>
              </a:rPr>
              <a:t>l</a:t>
            </a:r>
            <a:r>
              <a:rPr lang="en-US" baseline="-25000"/>
              <a:t>1</a:t>
            </a:r>
            <a:r>
              <a:rPr lang="en-US"/>
              <a:t>(</a:t>
            </a:r>
            <a:r>
              <a:rPr lang="en-US">
                <a:latin typeface="Brush Script MT"/>
                <a:cs typeface="Brush Script MT"/>
              </a:rPr>
              <a:t>l</a:t>
            </a:r>
            <a:r>
              <a:rPr lang="en-US" baseline="-25000"/>
              <a:t>2</a:t>
            </a:r>
            <a:r>
              <a:rPr lang="en-US"/>
              <a:t>).</a:t>
            </a:r>
          </a:p>
        </p:txBody>
      </p:sp>
      <p:grpSp>
        <p:nvGrpSpPr>
          <p:cNvPr id="7" name="Group 3"/>
          <p:cNvGrpSpPr/>
          <p:nvPr/>
        </p:nvGrpSpPr>
        <p:grpSpPr>
          <a:xfrm>
            <a:off x="1977934" y="4236981"/>
            <a:ext cx="377825" cy="741362"/>
            <a:chOff x="822326" y="2328069"/>
            <a:chExt cx="377825" cy="741362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H="1">
              <a:off x="881064" y="2821781"/>
              <a:ext cx="130175" cy="2333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V="1">
              <a:off x="1011239" y="2518569"/>
              <a:ext cx="0" cy="2905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1011239" y="2807494"/>
              <a:ext cx="146050" cy="2619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866776" y="2648744"/>
              <a:ext cx="2762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>
              <a:off x="881064" y="2328069"/>
              <a:ext cx="276225" cy="219075"/>
            </a:xfrm>
            <a:prstGeom prst="smileyFace">
              <a:avLst>
                <a:gd name="adj" fmla="val 4653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AutoShape 13"/>
            <p:cNvSpPr>
              <a:spLocks noChangeArrowheads="1"/>
            </p:cNvSpPr>
            <p:nvPr/>
          </p:nvSpPr>
          <p:spPr bwMode="auto">
            <a:xfrm>
              <a:off x="822326" y="2728913"/>
              <a:ext cx="377825" cy="231775"/>
            </a:xfrm>
            <a:prstGeom prst="triangle">
              <a:avLst>
                <a:gd name="adj" fmla="val 50000"/>
              </a:avLst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Oval 1028"/>
          <p:cNvSpPr>
            <a:spLocks noChangeArrowheads="1"/>
          </p:cNvSpPr>
          <p:nvPr/>
        </p:nvSpPr>
        <p:spPr bwMode="auto">
          <a:xfrm>
            <a:off x="1439024" y="3437431"/>
            <a:ext cx="2212975" cy="5667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055"/>
          <p:cNvSpPr>
            <a:spLocks noChangeArrowheads="1"/>
          </p:cNvSpPr>
          <p:nvPr/>
        </p:nvSpPr>
        <p:spPr bwMode="auto">
          <a:xfrm>
            <a:off x="2505824" y="4018456"/>
            <a:ext cx="276225" cy="1317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056"/>
          <p:cNvSpPr>
            <a:spLocks noChangeArrowheads="1"/>
          </p:cNvSpPr>
          <p:nvPr/>
        </p:nvSpPr>
        <p:spPr bwMode="auto">
          <a:xfrm>
            <a:off x="2426449" y="4170856"/>
            <a:ext cx="203200" cy="101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25970" y="3592165"/>
            <a:ext cx="1079500" cy="241300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863318" y="4004057"/>
            <a:ext cx="241300" cy="241300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4161268" y="4146753"/>
            <a:ext cx="627974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789242" y="4557656"/>
            <a:ext cx="158389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789242" y="4148341"/>
            <a:ext cx="1583890" cy="29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475255" y="4011312"/>
            <a:ext cx="488424" cy="71938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599735" y="4262560"/>
            <a:ext cx="254000" cy="1905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161268" y="382989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91589" y="3826646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96912" y="422817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</a:t>
            </a:r>
          </a:p>
        </p:txBody>
      </p:sp>
      <p:pic>
        <p:nvPicPr>
          <p:cNvPr id="29" name="Picture 2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26906" y="1506072"/>
            <a:ext cx="7886700" cy="10922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161268" y="4246701"/>
            <a:ext cx="32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83866" y="4330443"/>
            <a:ext cx="932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uniform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402431" y="4412210"/>
            <a:ext cx="488424" cy="71938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4146483" y="4962467"/>
            <a:ext cx="1255948" cy="1588"/>
          </a:xfrm>
          <a:prstGeom prst="line">
            <a:avLst/>
          </a:prstGeom>
          <a:ln w="38100" cmpd="dbl">
            <a:solidFill>
              <a:srgbClr val="0000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927875" y="4765432"/>
            <a:ext cx="1246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Secret key j</a:t>
            </a:r>
          </a:p>
        </p:txBody>
      </p:sp>
      <p:pic>
        <p:nvPicPr>
          <p:cNvPr id="39" name="Picture 3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5531598" y="4647726"/>
            <a:ext cx="203200" cy="2286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474174" y="5418317"/>
            <a:ext cx="2389521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/>
              <a:t>Quantum one-time pad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056547" y="5945576"/>
            <a:ext cx="503090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/>
              <a:t>Proof that this works is an easy calculation. (Really!)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469942" y="6416877"/>
            <a:ext cx="609974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/>
              <a:t>Leads to key size O(log 1/ε) with ancilla of size O(log n + log 1/ε)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045698" y="6211669"/>
            <a:ext cx="1098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[Fawzi-</a:t>
            </a:r>
          </a:p>
          <a:p>
            <a:r>
              <a:rPr lang="en-US"/>
              <a:t>H-Sen 10]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16" grpId="0" animBg="1"/>
      <p:bldP spid="19" grpId="0" animBg="1"/>
      <p:bldP spid="25" grpId="0"/>
      <p:bldP spid="27" grpId="0"/>
      <p:bldP spid="28" grpId="0"/>
      <p:bldP spid="31" grpId="0"/>
      <p:bldP spid="32" grpId="0"/>
      <p:bldP spid="33" grpId="0" animBg="1"/>
      <p:bldP spid="37" grpId="0"/>
      <p:bldP spid="41" grpId="0" animBg="1"/>
      <p:bldP spid="44" grpId="0" animBg="1"/>
      <p:bldP spid="4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Explicit constructions!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Adapt [Indyk07] construction of </a:t>
            </a:r>
            <a:r>
              <a:rPr lang="en-US" i="1">
                <a:latin typeface="Brush Script MT"/>
                <a:cs typeface="Brush Script MT"/>
              </a:rPr>
              <a:t>l</a:t>
            </a:r>
            <a:r>
              <a:rPr lang="en-US" baseline="-25000"/>
              <a:t>2</a:t>
            </a:r>
            <a:r>
              <a:rPr lang="en-US"/>
              <a:t> into </a:t>
            </a:r>
            <a:r>
              <a:rPr lang="en-US" i="1">
                <a:latin typeface="Brush Script MT"/>
                <a:cs typeface="Brush Script MT"/>
              </a:rPr>
              <a:t>l</a:t>
            </a:r>
            <a:r>
              <a:rPr lang="en-US" baseline="-25000"/>
              <a:t>1</a:t>
            </a:r>
            <a:r>
              <a:rPr lang="en-US"/>
              <a:t>(</a:t>
            </a:r>
            <a:r>
              <a:rPr lang="en-US" i="1">
                <a:latin typeface="Brush Script MT"/>
                <a:cs typeface="Brush Script MT"/>
              </a:rPr>
              <a:t>l</a:t>
            </a:r>
            <a:r>
              <a:rPr lang="en-US" baseline="-25000"/>
              <a:t>2</a:t>
            </a:r>
            <a:r>
              <a:rPr lang="en-US"/>
              <a:t>) to produce a </a:t>
            </a:r>
            <a:r>
              <a:rPr lang="en-US" i="1"/>
              <a:t>quantum algorithm </a:t>
            </a:r>
            <a:r>
              <a:rPr lang="en-US"/>
              <a:t>for the encoding and decoding.</a:t>
            </a:r>
          </a:p>
          <a:p>
            <a:r>
              <a:rPr lang="en-US"/>
              <a:t>Recursively applies mutually unbiased bases and extractors.</a:t>
            </a:r>
          </a:p>
          <a:p>
            <a:r>
              <a:rPr lang="en-US"/>
              <a:t>Build Indyk embedding from an explicit sequence of 2-qubit unitaries.</a:t>
            </a:r>
          </a:p>
          <a:p>
            <a:r>
              <a:rPr lang="en-US"/>
              <a:t>Procedure uses number of gates polynomial in number of bits n. (Indyk algorithm runs in time exp(O(n)).)</a:t>
            </a:r>
          </a:p>
          <a:p>
            <a:r>
              <a:rPr lang="en-US"/>
              <a:t>Get key size O(log</a:t>
            </a:r>
            <a:r>
              <a:rPr lang="en-US" baseline="30000"/>
              <a:t>2</a:t>
            </a:r>
            <a:r>
              <a:rPr lang="en-US"/>
              <a:t>(n)+log(n)log(1/ε)).</a:t>
            </a:r>
          </a:p>
          <a:p>
            <a:r>
              <a:rPr lang="en-US"/>
              <a:t>Also gives efficient constructions of:</a:t>
            </a:r>
          </a:p>
          <a:p>
            <a:pPr lvl="1"/>
            <a:r>
              <a:rPr lang="en-US"/>
              <a:t>Bases violating strong entropic uncertainty relations</a:t>
            </a:r>
          </a:p>
          <a:p>
            <a:pPr lvl="1"/>
            <a:r>
              <a:rPr lang="en-US"/>
              <a:t>Efficient protocols for string commitment</a:t>
            </a:r>
          </a:p>
          <a:p>
            <a:pPr lvl="1"/>
            <a:r>
              <a:rPr lang="en-US"/>
              <a:t>Efficient encoding for quantum identification over cbit channels</a:t>
            </a:r>
          </a:p>
          <a:p>
            <a:pPr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Basic problems in quantum information theory can be interpreted as norm embedding problems:</a:t>
            </a:r>
          </a:p>
          <a:p>
            <a:pPr lvl="1"/>
            <a:r>
              <a:rPr lang="en-US"/>
              <a:t>Approximate quantum one-time pad</a:t>
            </a:r>
          </a:p>
          <a:p>
            <a:pPr lvl="1"/>
            <a:r>
              <a:rPr lang="en-US"/>
              <a:t>Existence of highly entangled subspaces</a:t>
            </a:r>
          </a:p>
          <a:p>
            <a:pPr lvl="1"/>
            <a:r>
              <a:rPr lang="en-US"/>
              <a:t>Quantum encryption of classical data</a:t>
            </a:r>
          </a:p>
          <a:p>
            <a:pPr lvl="1"/>
            <a:r>
              <a:rPr lang="en-US" b="1"/>
              <a:t>Additivity conjecture! </a:t>
            </a:r>
            <a:r>
              <a:rPr lang="en-US"/>
              <a:t>(Not even mentioned)</a:t>
            </a:r>
          </a:p>
          <a:p>
            <a:r>
              <a:rPr lang="en-US"/>
              <a:t>Formulating problems this way simplifies proofs </a:t>
            </a:r>
            <a:r>
              <a:rPr lang="en-US" i="1"/>
              <a:t>and</a:t>
            </a:r>
            <a:r>
              <a:rPr lang="en-US"/>
              <a:t> allows application of known explicit constructions</a:t>
            </a:r>
          </a:p>
          <a:p>
            <a:pPr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Explicit constructions for embedding </a:t>
            </a:r>
            <a:r>
              <a:rPr lang="en-US">
                <a:latin typeface="Brush Script MT"/>
                <a:cs typeface="Brush Script MT"/>
              </a:rPr>
              <a:t>l</a:t>
            </a:r>
            <a:r>
              <a:rPr lang="en-US" baseline="-25000"/>
              <a:t>2</a:t>
            </a:r>
            <a:r>
              <a:rPr lang="en-US"/>
              <a:t> into Schatten </a:t>
            </a:r>
            <a:r>
              <a:rPr lang="en-US">
                <a:latin typeface="Brush Script MT"/>
                <a:cs typeface="Brush Script MT"/>
              </a:rPr>
              <a:t>l</a:t>
            </a:r>
            <a:r>
              <a:rPr lang="en-US" baseline="-25000"/>
              <a:t>p</a:t>
            </a:r>
            <a:r>
              <a:rPr lang="en-US"/>
              <a:t>?</a:t>
            </a:r>
          </a:p>
          <a:p>
            <a:r>
              <a:rPr lang="en-US"/>
              <a:t>Why do all these results boil down to variations on Dvoretzky?</a:t>
            </a:r>
          </a:p>
          <a:p>
            <a:pPr lvl="1"/>
            <a:r>
              <a:rPr lang="en-US"/>
              <a:t>What other great theorems should quantum information theorists know?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The one-time pad: classical and quantum</a:t>
            </a:r>
          </a:p>
          <a:p>
            <a:pPr lvl="1"/>
            <a:r>
              <a:rPr lang="en-US"/>
              <a:t>Argument from measure concentration</a:t>
            </a:r>
          </a:p>
          <a:p>
            <a:r>
              <a:rPr lang="en-US"/>
              <a:t>Superdense coding: from bits to qubits</a:t>
            </a:r>
          </a:p>
          <a:p>
            <a:pPr lvl="1"/>
            <a:r>
              <a:rPr lang="en-US"/>
              <a:t>Reduction to Dvoretzky </a:t>
            </a:r>
          </a:p>
          <a:p>
            <a:pPr lvl="2">
              <a:buNone/>
            </a:pPr>
            <a:r>
              <a:rPr lang="en-US"/>
              <a:t>(Almost Euclidean subspaces of Schatten </a:t>
            </a:r>
            <a:r>
              <a:rPr lang="en-US">
                <a:latin typeface="Brush Script MT"/>
                <a:cs typeface="Brush Script MT"/>
              </a:rPr>
              <a:t>l</a:t>
            </a:r>
            <a:r>
              <a:rPr lang="en-US" baseline="-25000"/>
              <a:t>p</a:t>
            </a:r>
            <a:r>
              <a:rPr lang="en-US"/>
              <a:t>)</a:t>
            </a:r>
          </a:p>
          <a:p>
            <a:r>
              <a:rPr lang="en-US"/>
              <a:t>More one-time pad:</a:t>
            </a:r>
          </a:p>
          <a:p>
            <a:pPr lvl="1"/>
            <a:r>
              <a:rPr lang="en-US"/>
              <a:t>Exponential (and more) reduction in key size</a:t>
            </a:r>
          </a:p>
          <a:p>
            <a:pPr lvl="1"/>
            <a:r>
              <a:rPr lang="en-US"/>
              <a:t>Decomposing </a:t>
            </a:r>
            <a:r>
              <a:rPr lang="en-US">
                <a:latin typeface="Brush Script MT"/>
                <a:cs typeface="Brush Script MT"/>
              </a:rPr>
              <a:t>l</a:t>
            </a:r>
            <a:r>
              <a:rPr lang="en-US" baseline="-25000"/>
              <a:t>1</a:t>
            </a:r>
            <a:r>
              <a:rPr lang="en-US"/>
              <a:t>(</a:t>
            </a:r>
            <a:r>
              <a:rPr lang="en-US">
                <a:latin typeface="Brush Script MT"/>
                <a:cs typeface="Brush Script MT"/>
              </a:rPr>
              <a:t>l</a:t>
            </a:r>
            <a:r>
              <a:rPr lang="en-US" baseline="-25000"/>
              <a:t>2</a:t>
            </a:r>
            <a:r>
              <a:rPr lang="en-US"/>
              <a:t>) into a direct sum of almost Euclidean subspaces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One-time pad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41663" y="2903538"/>
            <a:ext cx="23510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822326" y="2328069"/>
            <a:ext cx="377825" cy="741362"/>
            <a:chOff x="822326" y="2328069"/>
            <a:chExt cx="377825" cy="741362"/>
          </a:xfrm>
        </p:grpSpPr>
        <p:sp>
          <p:nvSpPr>
            <p:cNvPr id="7" name="Line 8"/>
            <p:cNvSpPr>
              <a:spLocks noChangeShapeType="1"/>
            </p:cNvSpPr>
            <p:nvPr/>
          </p:nvSpPr>
          <p:spPr bwMode="auto">
            <a:xfrm flipH="1">
              <a:off x="881064" y="2821781"/>
              <a:ext cx="130175" cy="2333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V="1">
              <a:off x="1011239" y="2518569"/>
              <a:ext cx="0" cy="2905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011239" y="2807494"/>
              <a:ext cx="146050" cy="2619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866776" y="2648744"/>
              <a:ext cx="2762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AutoShape 12"/>
            <p:cNvSpPr>
              <a:spLocks noChangeArrowheads="1"/>
            </p:cNvSpPr>
            <p:nvPr/>
          </p:nvSpPr>
          <p:spPr bwMode="auto">
            <a:xfrm>
              <a:off x="881064" y="2328069"/>
              <a:ext cx="276225" cy="219075"/>
            </a:xfrm>
            <a:prstGeom prst="smileyFace">
              <a:avLst>
                <a:gd name="adj" fmla="val 4653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AutoShape 13"/>
            <p:cNvSpPr>
              <a:spLocks noChangeArrowheads="1"/>
            </p:cNvSpPr>
            <p:nvPr/>
          </p:nvSpPr>
          <p:spPr bwMode="auto">
            <a:xfrm>
              <a:off x="822326" y="2728913"/>
              <a:ext cx="377825" cy="231775"/>
            </a:xfrm>
            <a:prstGeom prst="triangle">
              <a:avLst>
                <a:gd name="adj" fmla="val 50000"/>
              </a:avLst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523163" y="2378075"/>
            <a:ext cx="290512" cy="741363"/>
            <a:chOff x="7523163" y="2378075"/>
            <a:chExt cx="290512" cy="741363"/>
          </a:xfrm>
        </p:grpSpPr>
        <p:sp>
          <p:nvSpPr>
            <p:cNvPr id="14" name="Line 15"/>
            <p:cNvSpPr>
              <a:spLocks noChangeShapeType="1"/>
            </p:cNvSpPr>
            <p:nvPr/>
          </p:nvSpPr>
          <p:spPr bwMode="auto">
            <a:xfrm flipH="1">
              <a:off x="7537450" y="2871788"/>
              <a:ext cx="130175" cy="233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V="1">
              <a:off x="7667625" y="2568575"/>
              <a:ext cx="0" cy="2905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7667625" y="2857500"/>
              <a:ext cx="146050" cy="2619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7523163" y="2698750"/>
              <a:ext cx="2762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AutoShape 19"/>
            <p:cNvSpPr>
              <a:spLocks noChangeArrowheads="1"/>
            </p:cNvSpPr>
            <p:nvPr/>
          </p:nvSpPr>
          <p:spPr bwMode="auto">
            <a:xfrm>
              <a:off x="7537450" y="2378075"/>
              <a:ext cx="276225" cy="219075"/>
            </a:xfrm>
            <a:prstGeom prst="smileyFace">
              <a:avLst>
                <a:gd name="adj" fmla="val 4653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268788" y="4305300"/>
            <a:ext cx="377825" cy="741363"/>
            <a:chOff x="4268788" y="4305300"/>
            <a:chExt cx="377825" cy="741363"/>
          </a:xfrm>
        </p:grpSpPr>
        <p:sp>
          <p:nvSpPr>
            <p:cNvPr id="20" name="Line 26"/>
            <p:cNvSpPr>
              <a:spLocks noChangeShapeType="1"/>
            </p:cNvSpPr>
            <p:nvPr/>
          </p:nvSpPr>
          <p:spPr bwMode="auto">
            <a:xfrm flipH="1">
              <a:off x="4327526" y="4799013"/>
              <a:ext cx="130175" cy="233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27"/>
            <p:cNvSpPr>
              <a:spLocks noChangeShapeType="1"/>
            </p:cNvSpPr>
            <p:nvPr/>
          </p:nvSpPr>
          <p:spPr bwMode="auto">
            <a:xfrm flipV="1">
              <a:off x="4457701" y="4495800"/>
              <a:ext cx="0" cy="2905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>
              <a:off x="4457701" y="4784725"/>
              <a:ext cx="146050" cy="2619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9"/>
            <p:cNvSpPr>
              <a:spLocks noChangeShapeType="1"/>
            </p:cNvSpPr>
            <p:nvPr/>
          </p:nvSpPr>
          <p:spPr bwMode="auto">
            <a:xfrm>
              <a:off x="4313238" y="4625975"/>
              <a:ext cx="2762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AutoShape 30"/>
            <p:cNvSpPr>
              <a:spLocks noChangeArrowheads="1"/>
            </p:cNvSpPr>
            <p:nvPr/>
          </p:nvSpPr>
          <p:spPr bwMode="auto">
            <a:xfrm>
              <a:off x="4327526" y="4305300"/>
              <a:ext cx="276225" cy="219075"/>
            </a:xfrm>
            <a:prstGeom prst="smileyFace">
              <a:avLst>
                <a:gd name="adj" fmla="val -4653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AutoShape 31"/>
            <p:cNvSpPr>
              <a:spLocks noChangeArrowheads="1"/>
            </p:cNvSpPr>
            <p:nvPr/>
          </p:nvSpPr>
          <p:spPr bwMode="auto">
            <a:xfrm>
              <a:off x="4268788" y="4702175"/>
              <a:ext cx="377825" cy="23177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Freeform 33"/>
          <p:cNvSpPr>
            <a:spLocks/>
          </p:cNvSpPr>
          <p:nvPr/>
        </p:nvSpPr>
        <p:spPr bwMode="auto">
          <a:xfrm>
            <a:off x="3241675" y="3397250"/>
            <a:ext cx="2511425" cy="2103438"/>
          </a:xfrm>
          <a:custGeom>
            <a:avLst/>
            <a:gdLst/>
            <a:ahLst/>
            <a:cxnLst>
              <a:cxn ang="0">
                <a:pos x="0" y="46"/>
              </a:cxn>
              <a:cxn ang="0">
                <a:pos x="540" y="256"/>
              </a:cxn>
              <a:cxn ang="0">
                <a:pos x="421" y="585"/>
              </a:cxn>
              <a:cxn ang="0">
                <a:pos x="649" y="1143"/>
              </a:cxn>
              <a:cxn ang="0">
                <a:pos x="1079" y="997"/>
              </a:cxn>
              <a:cxn ang="0">
                <a:pos x="878" y="384"/>
              </a:cxn>
              <a:cxn ang="0">
                <a:pos x="320" y="850"/>
              </a:cxn>
              <a:cxn ang="0">
                <a:pos x="905" y="1289"/>
              </a:cxn>
              <a:cxn ang="0">
                <a:pos x="1198" y="631"/>
              </a:cxn>
              <a:cxn ang="0">
                <a:pos x="1106" y="220"/>
              </a:cxn>
              <a:cxn ang="0">
                <a:pos x="1582" y="0"/>
              </a:cxn>
            </a:cxnLst>
            <a:rect l="0" t="0" r="r" b="b"/>
            <a:pathLst>
              <a:path w="1582" h="1325">
                <a:moveTo>
                  <a:pt x="0" y="46"/>
                </a:moveTo>
                <a:cubicBezTo>
                  <a:pt x="88" y="81"/>
                  <a:pt x="470" y="166"/>
                  <a:pt x="540" y="256"/>
                </a:cubicBezTo>
                <a:cubicBezTo>
                  <a:pt x="610" y="346"/>
                  <a:pt x="403" y="437"/>
                  <a:pt x="421" y="585"/>
                </a:cubicBezTo>
                <a:cubicBezTo>
                  <a:pt x="439" y="733"/>
                  <a:pt x="539" y="1074"/>
                  <a:pt x="649" y="1143"/>
                </a:cubicBezTo>
                <a:cubicBezTo>
                  <a:pt x="759" y="1212"/>
                  <a:pt x="1041" y="1123"/>
                  <a:pt x="1079" y="997"/>
                </a:cubicBezTo>
                <a:cubicBezTo>
                  <a:pt x="1117" y="871"/>
                  <a:pt x="1004" y="408"/>
                  <a:pt x="878" y="384"/>
                </a:cubicBezTo>
                <a:cubicBezTo>
                  <a:pt x="752" y="360"/>
                  <a:pt x="316" y="699"/>
                  <a:pt x="320" y="850"/>
                </a:cubicBezTo>
                <a:cubicBezTo>
                  <a:pt x="324" y="1001"/>
                  <a:pt x="759" y="1325"/>
                  <a:pt x="905" y="1289"/>
                </a:cubicBezTo>
                <a:cubicBezTo>
                  <a:pt x="1051" y="1253"/>
                  <a:pt x="1165" y="809"/>
                  <a:pt x="1198" y="631"/>
                </a:cubicBezTo>
                <a:cubicBezTo>
                  <a:pt x="1231" y="453"/>
                  <a:pt x="1042" y="325"/>
                  <a:pt x="1106" y="220"/>
                </a:cubicBezTo>
                <a:cubicBezTo>
                  <a:pt x="1170" y="115"/>
                  <a:pt x="1483" y="46"/>
                  <a:pt x="1582" y="0"/>
                </a:cubicBez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7" name="Group 51"/>
          <p:cNvGrpSpPr>
            <a:grpSpLocks/>
          </p:cNvGrpSpPr>
          <p:nvPr/>
        </p:nvGrpSpPr>
        <p:grpSpPr bwMode="auto">
          <a:xfrm>
            <a:off x="819945" y="5815013"/>
            <a:ext cx="7275512" cy="538162"/>
            <a:chOff x="247" y="3701"/>
            <a:chExt cx="5211" cy="339"/>
          </a:xfrm>
        </p:grpSpPr>
        <p:sp>
          <p:nvSpPr>
            <p:cNvPr id="28" name="Rectangle 50"/>
            <p:cNvSpPr>
              <a:spLocks noChangeArrowheads="1"/>
            </p:cNvSpPr>
            <p:nvPr/>
          </p:nvSpPr>
          <p:spPr bwMode="auto">
            <a:xfrm>
              <a:off x="247" y="3701"/>
              <a:ext cx="5211" cy="33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29" name="Text Box 34"/>
            <p:cNvSpPr txBox="1">
              <a:spLocks noChangeArrowheads="1"/>
            </p:cNvSpPr>
            <p:nvPr/>
          </p:nvSpPr>
          <p:spPr bwMode="auto">
            <a:xfrm>
              <a:off x="493" y="3735"/>
              <a:ext cx="4886" cy="233"/>
            </a:xfrm>
            <a:prstGeom prst="rect">
              <a:avLst/>
            </a:prstGeom>
            <a:ln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1 bit of key per bit of message necessary and sufficient [Shannon49]</a:t>
              </a:r>
              <a:endParaRPr lang="en-CA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30" name="Object 45"/>
          <p:cNvGraphicFramePr>
            <a:graphicFrameLocks noChangeAspect="1"/>
          </p:cNvGraphicFramePr>
          <p:nvPr/>
        </p:nvGraphicFramePr>
        <p:xfrm>
          <a:off x="1398588" y="2224088"/>
          <a:ext cx="1704975" cy="1395412"/>
        </p:xfrm>
        <a:graphic>
          <a:graphicData uri="http://schemas.openxmlformats.org/presentationml/2006/ole">
            <p:oleObj spid="_x0000_s15362" name="Equation" r:id="rId3" imgW="825480" imgH="634680" progId="Equation.3">
              <p:embed/>
            </p:oleObj>
          </a:graphicData>
        </a:graphic>
      </p:graphicFrame>
      <p:graphicFrame>
        <p:nvGraphicFramePr>
          <p:cNvPr id="31" name="Object 46"/>
          <p:cNvGraphicFramePr>
            <a:graphicFrameLocks noChangeAspect="1"/>
          </p:cNvGraphicFramePr>
          <p:nvPr/>
        </p:nvGraphicFramePr>
        <p:xfrm>
          <a:off x="5543550" y="1990725"/>
          <a:ext cx="1679575" cy="1619250"/>
        </p:xfrm>
        <a:graphic>
          <a:graphicData uri="http://schemas.openxmlformats.org/presentationml/2006/ole">
            <p:oleObj spid="_x0000_s15363" name="Equation" r:id="rId4" imgW="812800" imgH="736600" progId="Equation.3">
              <p:embed/>
            </p:oleObj>
          </a:graphicData>
        </a:graphic>
      </p:graphicFrame>
      <p:sp>
        <p:nvSpPr>
          <p:cNvPr id="32" name="Text Box 47"/>
          <p:cNvSpPr txBox="1">
            <a:spLocks noChangeArrowheads="1"/>
          </p:cNvSpPr>
          <p:nvPr/>
        </p:nvSpPr>
        <p:spPr bwMode="auto">
          <a:xfrm>
            <a:off x="3830638" y="2563813"/>
            <a:ext cx="1438275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Shared key</a:t>
            </a:r>
            <a:endParaRPr lang="en-CA"/>
          </a:p>
        </p:txBody>
      </p:sp>
      <p:sp>
        <p:nvSpPr>
          <p:cNvPr id="33" name="Rectangle 48"/>
          <p:cNvSpPr>
            <a:spLocks noChangeArrowheads="1"/>
          </p:cNvSpPr>
          <p:nvPr/>
        </p:nvSpPr>
        <p:spPr bwMode="auto">
          <a:xfrm>
            <a:off x="1703388" y="2178050"/>
            <a:ext cx="1408112" cy="4206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Box 49"/>
          <p:cNvSpPr txBox="1">
            <a:spLocks noChangeArrowheads="1"/>
          </p:cNvSpPr>
          <p:nvPr/>
        </p:nvSpPr>
        <p:spPr bwMode="auto">
          <a:xfrm>
            <a:off x="1814513" y="1793875"/>
            <a:ext cx="1152525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Message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302381" y="1743075"/>
            <a:ext cx="8648095" cy="33115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Sets are to information as…</a:t>
            </a:r>
            <a:endParaRPr lang="en-CA"/>
          </a:p>
        </p:txBody>
      </p:sp>
      <p:sp>
        <p:nvSpPr>
          <p:cNvPr id="501763" name="Text Box 3"/>
          <p:cNvSpPr txBox="1">
            <a:spLocks noChangeArrowheads="1"/>
          </p:cNvSpPr>
          <p:nvPr/>
        </p:nvSpPr>
        <p:spPr bwMode="auto">
          <a:xfrm>
            <a:off x="606425" y="5054600"/>
            <a:ext cx="8051800" cy="1431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/>
              <a:t>(Unit) Vectors are to </a:t>
            </a:r>
          </a:p>
          <a:p>
            <a:r>
              <a:rPr lang="en-US" sz="4400"/>
              <a:t>                 quantum information.</a:t>
            </a:r>
            <a:endParaRPr lang="en-CA" sz="4400"/>
          </a:p>
        </p:txBody>
      </p:sp>
      <p:graphicFrame>
        <p:nvGraphicFramePr>
          <p:cNvPr id="501765" name="Object 5"/>
          <p:cNvGraphicFramePr>
            <a:graphicFrameLocks noChangeAspect="1"/>
          </p:cNvGraphicFramePr>
          <p:nvPr/>
        </p:nvGraphicFramePr>
        <p:xfrm>
          <a:off x="955675" y="2273300"/>
          <a:ext cx="225425" cy="384175"/>
        </p:xfrm>
        <a:graphic>
          <a:graphicData uri="http://schemas.openxmlformats.org/presentationml/2006/ole">
            <p:oleObj spid="_x0000_s17410" name="Equation" r:id="rId3" imgW="114120" imgH="215640" progId="Equation.3">
              <p:embed/>
            </p:oleObj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58863" y="2673350"/>
            <a:ext cx="1184275" cy="1225550"/>
            <a:chOff x="667" y="1684"/>
            <a:chExt cx="746" cy="772"/>
          </a:xfrm>
        </p:grpSpPr>
        <p:sp>
          <p:nvSpPr>
            <p:cNvPr id="501767" name="Line 7"/>
            <p:cNvSpPr>
              <a:spLocks noChangeShapeType="1"/>
            </p:cNvSpPr>
            <p:nvPr/>
          </p:nvSpPr>
          <p:spPr bwMode="auto">
            <a:xfrm flipV="1">
              <a:off x="667" y="1684"/>
              <a:ext cx="0" cy="768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768" name="Line 8"/>
            <p:cNvSpPr>
              <a:spLocks noChangeShapeType="1"/>
            </p:cNvSpPr>
            <p:nvPr/>
          </p:nvSpPr>
          <p:spPr bwMode="auto">
            <a:xfrm flipV="1">
              <a:off x="672" y="2456"/>
              <a:ext cx="741" cy="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769" name="Line 9"/>
            <p:cNvSpPr>
              <a:spLocks noChangeShapeType="1"/>
            </p:cNvSpPr>
            <p:nvPr/>
          </p:nvSpPr>
          <p:spPr bwMode="auto">
            <a:xfrm flipV="1">
              <a:off x="667" y="1930"/>
              <a:ext cx="521" cy="512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01771" name="Text Box 11"/>
          <p:cNvSpPr txBox="1">
            <a:spLocks noChangeArrowheads="1"/>
          </p:cNvSpPr>
          <p:nvPr/>
        </p:nvSpPr>
        <p:spPr bwMode="auto">
          <a:xfrm>
            <a:off x="996950" y="4232275"/>
            <a:ext cx="16748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1">
                <a:latin typeface="Arial" pitchFamily="-112" charset="0"/>
              </a:rPr>
              <a:t>One qubit:</a:t>
            </a:r>
            <a:r>
              <a:rPr lang="en-US" sz="2400" i="1">
                <a:solidFill>
                  <a:srgbClr val="006699"/>
                </a:solidFill>
                <a:latin typeface="Arial" pitchFamily="-112" charset="0"/>
              </a:rPr>
              <a:t> </a:t>
            </a:r>
            <a:endParaRPr lang="en-CA" sz="2400" i="1">
              <a:solidFill>
                <a:srgbClr val="006699"/>
              </a:solidFill>
              <a:latin typeface="Arial" pitchFamily="-112" charset="0"/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399088" y="2381250"/>
            <a:ext cx="1800225" cy="1797050"/>
            <a:chOff x="3401" y="1500"/>
            <a:chExt cx="1134" cy="1132"/>
          </a:xfrm>
        </p:grpSpPr>
        <p:sp>
          <p:nvSpPr>
            <p:cNvPr id="501773" name="Line 13"/>
            <p:cNvSpPr>
              <a:spLocks noChangeShapeType="1"/>
            </p:cNvSpPr>
            <p:nvPr/>
          </p:nvSpPr>
          <p:spPr bwMode="auto">
            <a:xfrm>
              <a:off x="3612" y="1793"/>
              <a:ext cx="796" cy="685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774" name="Line 14"/>
            <p:cNvSpPr>
              <a:spLocks noChangeShapeType="1"/>
            </p:cNvSpPr>
            <p:nvPr/>
          </p:nvSpPr>
          <p:spPr bwMode="auto">
            <a:xfrm>
              <a:off x="3995" y="1500"/>
              <a:ext cx="0" cy="1132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775" name="Line 15"/>
            <p:cNvSpPr>
              <a:spLocks noChangeShapeType="1"/>
            </p:cNvSpPr>
            <p:nvPr/>
          </p:nvSpPr>
          <p:spPr bwMode="auto">
            <a:xfrm>
              <a:off x="3401" y="2129"/>
              <a:ext cx="1134" cy="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01780" name="Text Box 20"/>
          <p:cNvSpPr txBox="1">
            <a:spLocks noChangeArrowheads="1"/>
          </p:cNvSpPr>
          <p:nvPr/>
        </p:nvSpPr>
        <p:spPr bwMode="auto">
          <a:xfrm>
            <a:off x="5278438" y="4448175"/>
            <a:ext cx="174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1">
                <a:latin typeface="Arial" pitchFamily="-112" charset="0"/>
              </a:rPr>
              <a:t>Two qubits:</a:t>
            </a:r>
            <a:endParaRPr lang="en-CA" sz="2400" i="1">
              <a:latin typeface="Arial" pitchFamily="-112" charset="0"/>
            </a:endParaRPr>
          </a:p>
        </p:txBody>
      </p:sp>
      <p:sp>
        <p:nvSpPr>
          <p:cNvPr id="501789" name="Text Box 29"/>
          <p:cNvSpPr txBox="1">
            <a:spLocks noChangeArrowheads="1"/>
          </p:cNvSpPr>
          <p:nvPr/>
        </p:nvSpPr>
        <p:spPr bwMode="auto">
          <a:xfrm>
            <a:off x="793750" y="2344738"/>
            <a:ext cx="55880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|1</a:t>
            </a:r>
            <a:r>
              <a:rPr lang="en-US">
                <a:latin typeface="cmsy10" pitchFamily="-112" charset="0"/>
              </a:rPr>
              <a:t>i</a:t>
            </a:r>
          </a:p>
        </p:txBody>
      </p:sp>
      <p:sp>
        <p:nvSpPr>
          <p:cNvPr id="501790" name="Text Box 30"/>
          <p:cNvSpPr txBox="1">
            <a:spLocks noChangeArrowheads="1"/>
          </p:cNvSpPr>
          <p:nvPr/>
        </p:nvSpPr>
        <p:spPr bwMode="auto">
          <a:xfrm>
            <a:off x="2303463" y="3722688"/>
            <a:ext cx="55880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|0</a:t>
            </a:r>
            <a:r>
              <a:rPr lang="en-US">
                <a:latin typeface="cmsy10" pitchFamily="-112" charset="0"/>
              </a:rPr>
              <a:t>i</a:t>
            </a:r>
          </a:p>
        </p:txBody>
      </p:sp>
      <p:sp>
        <p:nvSpPr>
          <p:cNvPr id="501791" name="Text Box 31"/>
          <p:cNvSpPr txBox="1">
            <a:spLocks noChangeArrowheads="1"/>
          </p:cNvSpPr>
          <p:nvPr/>
        </p:nvSpPr>
        <p:spPr bwMode="auto">
          <a:xfrm>
            <a:off x="1925638" y="2824163"/>
            <a:ext cx="1087437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|0</a:t>
            </a:r>
            <a:r>
              <a:rPr lang="en-US">
                <a:latin typeface="cmsy10" pitchFamily="-112" charset="0"/>
              </a:rPr>
              <a:t>i</a:t>
            </a:r>
            <a:r>
              <a:rPr lang="en-US"/>
              <a:t>+|1</a:t>
            </a:r>
            <a:r>
              <a:rPr lang="en-US">
                <a:latin typeface="cmsy10" pitchFamily="-112" charset="0"/>
              </a:rPr>
              <a:t>i</a:t>
            </a:r>
          </a:p>
        </p:txBody>
      </p:sp>
      <p:sp>
        <p:nvSpPr>
          <p:cNvPr id="501793" name="Text Box 33"/>
          <p:cNvSpPr txBox="1">
            <a:spLocks noChangeArrowheads="1"/>
          </p:cNvSpPr>
          <p:nvPr/>
        </p:nvSpPr>
        <p:spPr bwMode="auto">
          <a:xfrm>
            <a:off x="4843463" y="3911600"/>
            <a:ext cx="110966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|1</a:t>
            </a:r>
            <a:r>
              <a:rPr lang="en-US">
                <a:latin typeface="cmsy10" pitchFamily="-112" charset="0"/>
              </a:rPr>
              <a:t>i</a:t>
            </a:r>
            <a:r>
              <a:rPr lang="en-US"/>
              <a:t>|1</a:t>
            </a:r>
            <a:r>
              <a:rPr lang="en-US">
                <a:latin typeface="cmsy10" pitchFamily="-112" charset="0"/>
              </a:rPr>
              <a:t>i</a:t>
            </a:r>
            <a:r>
              <a:rPr lang="en-US"/>
              <a:t> ?</a:t>
            </a:r>
          </a:p>
        </p:txBody>
      </p:sp>
      <p:sp>
        <p:nvSpPr>
          <p:cNvPr id="501794" name="Text Box 34"/>
          <p:cNvSpPr txBox="1">
            <a:spLocks noChangeArrowheads="1"/>
          </p:cNvSpPr>
          <p:nvPr/>
        </p:nvSpPr>
        <p:spPr bwMode="auto">
          <a:xfrm>
            <a:off x="5827713" y="1995488"/>
            <a:ext cx="9334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|1</a:t>
            </a:r>
            <a:r>
              <a:rPr lang="en-US">
                <a:latin typeface="cmsy10" pitchFamily="-112" charset="0"/>
              </a:rPr>
              <a:t>i</a:t>
            </a:r>
            <a:r>
              <a:rPr lang="en-US"/>
              <a:t>|0</a:t>
            </a:r>
            <a:r>
              <a:rPr lang="en-US">
                <a:latin typeface="cmsy10" pitchFamily="-112" charset="0"/>
              </a:rPr>
              <a:t>i</a:t>
            </a:r>
          </a:p>
        </p:txBody>
      </p:sp>
      <p:sp>
        <p:nvSpPr>
          <p:cNvPr id="501795" name="Text Box 35"/>
          <p:cNvSpPr txBox="1">
            <a:spLocks noChangeArrowheads="1"/>
          </p:cNvSpPr>
          <p:nvPr/>
        </p:nvSpPr>
        <p:spPr bwMode="auto">
          <a:xfrm>
            <a:off x="7165975" y="3157538"/>
            <a:ext cx="9334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|0</a:t>
            </a:r>
            <a:r>
              <a:rPr lang="en-US">
                <a:latin typeface="cmsy10" pitchFamily="-112" charset="0"/>
              </a:rPr>
              <a:t>i</a:t>
            </a:r>
            <a:r>
              <a:rPr lang="en-US"/>
              <a:t>|1</a:t>
            </a:r>
            <a:r>
              <a:rPr lang="en-US">
                <a:latin typeface="cmsy10" pitchFamily="-112" charset="0"/>
              </a:rPr>
              <a:t>i</a:t>
            </a:r>
          </a:p>
        </p:txBody>
      </p:sp>
      <p:sp>
        <p:nvSpPr>
          <p:cNvPr id="501796" name="Text Box 36"/>
          <p:cNvSpPr txBox="1">
            <a:spLocks noChangeArrowheads="1"/>
          </p:cNvSpPr>
          <p:nvPr/>
        </p:nvSpPr>
        <p:spPr bwMode="auto">
          <a:xfrm>
            <a:off x="6584950" y="3925888"/>
            <a:ext cx="9334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|0</a:t>
            </a:r>
            <a:r>
              <a:rPr lang="en-US">
                <a:latin typeface="cmsy10" pitchFamily="-112" charset="0"/>
              </a:rPr>
              <a:t>i</a:t>
            </a:r>
            <a:r>
              <a:rPr lang="en-US"/>
              <a:t>|0</a:t>
            </a:r>
            <a:r>
              <a:rPr lang="en-US">
                <a:latin typeface="cmsy10" pitchFamily="-112" charset="0"/>
              </a:rPr>
              <a:t>i</a:t>
            </a:r>
          </a:p>
        </p:txBody>
      </p:sp>
      <p:sp>
        <p:nvSpPr>
          <p:cNvPr id="501797" name="Text Box 37"/>
          <p:cNvSpPr txBox="1">
            <a:spLocks noChangeArrowheads="1"/>
          </p:cNvSpPr>
          <p:nvPr/>
        </p:nvSpPr>
        <p:spPr bwMode="auto">
          <a:xfrm>
            <a:off x="2578100" y="4289425"/>
            <a:ext cx="4508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C</a:t>
            </a:r>
            <a:r>
              <a:rPr lang="en-US" baseline="30000"/>
              <a:t>2</a:t>
            </a:r>
          </a:p>
        </p:txBody>
      </p:sp>
      <p:sp>
        <p:nvSpPr>
          <p:cNvPr id="501798" name="Text Box 38"/>
          <p:cNvSpPr txBox="1">
            <a:spLocks noChangeArrowheads="1"/>
          </p:cNvSpPr>
          <p:nvPr/>
        </p:nvSpPr>
        <p:spPr bwMode="auto">
          <a:xfrm>
            <a:off x="6991350" y="4521200"/>
            <a:ext cx="104140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C</a:t>
            </a:r>
            <a:r>
              <a:rPr lang="en-US" baseline="30000"/>
              <a:t>2</a:t>
            </a:r>
            <a:r>
              <a:rPr lang="en-US"/>
              <a:t> </a:t>
            </a:r>
            <a:r>
              <a:rPr lang="en-US">
                <a:latin typeface="cmsy10" pitchFamily="-112" charset="0"/>
              </a:rPr>
              <a:t>­</a:t>
            </a:r>
            <a:r>
              <a:rPr lang="en-US"/>
              <a:t> </a:t>
            </a:r>
            <a:r>
              <a:rPr lang="en-US" b="1"/>
              <a:t>C</a:t>
            </a:r>
            <a:r>
              <a:rPr lang="en-US" baseline="30000"/>
              <a:t>2</a:t>
            </a:r>
          </a:p>
        </p:txBody>
      </p: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1636713" y="247650"/>
            <a:ext cx="4211637" cy="2586038"/>
            <a:chOff x="1031" y="156"/>
            <a:chExt cx="2653" cy="1629"/>
          </a:xfrm>
        </p:grpSpPr>
        <p:sp>
          <p:nvSpPr>
            <p:cNvPr id="501808" name="Freeform 48"/>
            <p:cNvSpPr>
              <a:spLocks/>
            </p:cNvSpPr>
            <p:nvPr/>
          </p:nvSpPr>
          <p:spPr bwMode="auto">
            <a:xfrm>
              <a:off x="1031" y="156"/>
              <a:ext cx="2653" cy="1629"/>
            </a:xfrm>
            <a:custGeom>
              <a:avLst/>
              <a:gdLst/>
              <a:ahLst/>
              <a:cxnLst>
                <a:cxn ang="0">
                  <a:pos x="519" y="0"/>
                </a:cxn>
                <a:cxn ang="0">
                  <a:pos x="0" y="1629"/>
                </a:cxn>
                <a:cxn ang="0">
                  <a:pos x="2653" y="1266"/>
                </a:cxn>
              </a:cxnLst>
              <a:rect l="0" t="0" r="r" b="b"/>
              <a:pathLst>
                <a:path w="2653" h="1629">
                  <a:moveTo>
                    <a:pt x="519" y="0"/>
                  </a:moveTo>
                  <a:lnTo>
                    <a:pt x="0" y="1629"/>
                  </a:lnTo>
                  <a:lnTo>
                    <a:pt x="2653" y="1266"/>
                  </a:lnTo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807" name="Rectangle 47"/>
            <p:cNvSpPr>
              <a:spLocks noChangeArrowheads="1"/>
            </p:cNvSpPr>
            <p:nvPr/>
          </p:nvSpPr>
          <p:spPr bwMode="auto">
            <a:xfrm>
              <a:off x="1555" y="157"/>
              <a:ext cx="2129" cy="127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39"/>
            <p:cNvGrpSpPr>
              <a:grpSpLocks/>
            </p:cNvGrpSpPr>
            <p:nvPr/>
          </p:nvGrpSpPr>
          <p:grpSpPr bwMode="auto">
            <a:xfrm>
              <a:off x="1621" y="234"/>
              <a:ext cx="2016" cy="1104"/>
              <a:chOff x="1680" y="2304"/>
              <a:chExt cx="2016" cy="1104"/>
            </a:xfrm>
          </p:grpSpPr>
          <p:pic>
            <p:nvPicPr>
              <p:cNvPr id="501800" name="Picture 40" descr="atom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680" y="2304"/>
                <a:ext cx="2016" cy="1104"/>
              </a:xfrm>
              <a:prstGeom prst="rect">
                <a:avLst/>
              </a:prstGeom>
              <a:noFill/>
            </p:spPr>
          </p:pic>
          <p:sp>
            <p:nvSpPr>
              <p:cNvPr id="501801" name="Rectangle 41"/>
              <p:cNvSpPr>
                <a:spLocks noChangeArrowheads="1"/>
              </p:cNvSpPr>
              <p:nvPr/>
            </p:nvSpPr>
            <p:spPr bwMode="auto">
              <a:xfrm>
                <a:off x="1728" y="2496"/>
                <a:ext cx="288" cy="28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802" name="Rectangle 42"/>
              <p:cNvSpPr>
                <a:spLocks noChangeArrowheads="1"/>
              </p:cNvSpPr>
              <p:nvPr/>
            </p:nvSpPr>
            <p:spPr bwMode="auto">
              <a:xfrm>
                <a:off x="2784" y="2976"/>
                <a:ext cx="816" cy="38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803" name="Rectangle 43"/>
              <p:cNvSpPr>
                <a:spLocks noChangeArrowheads="1"/>
              </p:cNvSpPr>
              <p:nvPr/>
            </p:nvSpPr>
            <p:spPr bwMode="auto">
              <a:xfrm>
                <a:off x="2064" y="3216"/>
                <a:ext cx="384" cy="14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804" name="Text Box 44"/>
              <p:cNvSpPr txBox="1">
                <a:spLocks noChangeArrowheads="1"/>
              </p:cNvSpPr>
              <p:nvPr/>
            </p:nvSpPr>
            <p:spPr bwMode="auto">
              <a:xfrm>
                <a:off x="1872" y="2448"/>
                <a:ext cx="81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800">
                    <a:solidFill>
                      <a:schemeClr val="bg1"/>
                    </a:solidFill>
                    <a:latin typeface="Arial" pitchFamily="-112" charset="0"/>
                  </a:rPr>
                  <a:t>Light pulse</a:t>
                </a:r>
              </a:p>
            </p:txBody>
          </p:sp>
          <p:sp>
            <p:nvSpPr>
              <p:cNvPr id="501805" name="Text Box 45"/>
              <p:cNvSpPr txBox="1">
                <a:spLocks noChangeArrowheads="1"/>
              </p:cNvSpPr>
              <p:nvPr/>
            </p:nvSpPr>
            <p:spPr bwMode="auto">
              <a:xfrm>
                <a:off x="1872" y="3168"/>
                <a:ext cx="57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800">
                    <a:solidFill>
                      <a:schemeClr val="bg1"/>
                    </a:solidFill>
                    <a:latin typeface="Arial" pitchFamily="-112" charset="0"/>
                  </a:rPr>
                  <a:t>State 0</a:t>
                </a:r>
              </a:p>
            </p:txBody>
          </p:sp>
          <p:sp>
            <p:nvSpPr>
              <p:cNvPr id="501806" name="Text Box 46"/>
              <p:cNvSpPr txBox="1">
                <a:spLocks noChangeArrowheads="1"/>
              </p:cNvSpPr>
              <p:nvPr/>
            </p:nvSpPr>
            <p:spPr bwMode="auto">
              <a:xfrm>
                <a:off x="2736" y="2976"/>
                <a:ext cx="942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600">
                    <a:solidFill>
                      <a:schemeClr val="bg1"/>
                    </a:solidFill>
                    <a:latin typeface="Arial" pitchFamily="-112" charset="0"/>
                  </a:rPr>
                  <a:t>Superposition:</a:t>
                </a:r>
              </a:p>
              <a:p>
                <a:pPr eaLnBrk="1" hangingPunct="1"/>
                <a:r>
                  <a:rPr lang="en-US" sz="1600">
                    <a:solidFill>
                      <a:schemeClr val="bg1"/>
                    </a:solidFill>
                    <a:latin typeface="Arial" pitchFamily="-112" charset="0"/>
                  </a:rPr>
                  <a:t>States 0 </a:t>
                </a:r>
                <a:r>
                  <a:rPr lang="en-US" sz="1600" i="1">
                    <a:solidFill>
                      <a:schemeClr val="bg1"/>
                    </a:solidFill>
                    <a:latin typeface="Arial" pitchFamily="-112" charset="0"/>
                  </a:rPr>
                  <a:t>and </a:t>
                </a:r>
                <a:r>
                  <a:rPr lang="en-US" sz="1600">
                    <a:solidFill>
                      <a:schemeClr val="bg1"/>
                    </a:solidFill>
                    <a:latin typeface="Arial" pitchFamily="-112" charset="0"/>
                  </a:rPr>
                  <a:t>1</a:t>
                </a:r>
              </a:p>
            </p:txBody>
          </p:sp>
        </p:grpSp>
        <p:sp>
          <p:nvSpPr>
            <p:cNvPr id="501809" name="Line 49"/>
            <p:cNvSpPr>
              <a:spLocks noChangeShapeType="1"/>
            </p:cNvSpPr>
            <p:nvPr/>
          </p:nvSpPr>
          <p:spPr bwMode="auto">
            <a:xfrm flipV="1">
              <a:off x="1031" y="1422"/>
              <a:ext cx="526" cy="3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57200" y="1632857"/>
            <a:ext cx="8229600" cy="29835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Distinguishability</a:t>
            </a:r>
            <a:endParaRPr lang="en-CA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513138" y="2411413"/>
            <a:ext cx="1800225" cy="1797050"/>
            <a:chOff x="3401" y="1500"/>
            <a:chExt cx="1134" cy="1132"/>
          </a:xfrm>
        </p:grpSpPr>
        <p:sp>
          <p:nvSpPr>
            <p:cNvPr id="503812" name="Line 4"/>
            <p:cNvSpPr>
              <a:spLocks noChangeShapeType="1"/>
            </p:cNvSpPr>
            <p:nvPr/>
          </p:nvSpPr>
          <p:spPr bwMode="auto">
            <a:xfrm>
              <a:off x="3612" y="1793"/>
              <a:ext cx="796" cy="685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813" name="Line 5"/>
            <p:cNvSpPr>
              <a:spLocks noChangeShapeType="1"/>
            </p:cNvSpPr>
            <p:nvPr/>
          </p:nvSpPr>
          <p:spPr bwMode="auto">
            <a:xfrm>
              <a:off x="3995" y="1500"/>
              <a:ext cx="0" cy="113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814" name="Line 6"/>
            <p:cNvSpPr>
              <a:spLocks noChangeShapeType="1"/>
            </p:cNvSpPr>
            <p:nvPr/>
          </p:nvSpPr>
          <p:spPr bwMode="auto">
            <a:xfrm>
              <a:off x="3401" y="2129"/>
              <a:ext cx="1134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03815" name="Line 7"/>
          <p:cNvSpPr>
            <a:spLocks noChangeShapeType="1"/>
          </p:cNvSpPr>
          <p:nvPr/>
        </p:nvSpPr>
        <p:spPr bwMode="auto">
          <a:xfrm flipV="1">
            <a:off x="4456113" y="2582863"/>
            <a:ext cx="406400" cy="812800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3816" name="Line 8"/>
          <p:cNvSpPr>
            <a:spLocks noChangeShapeType="1"/>
          </p:cNvSpPr>
          <p:nvPr/>
        </p:nvSpPr>
        <p:spPr bwMode="auto">
          <a:xfrm flipH="1">
            <a:off x="3846513" y="3411538"/>
            <a:ext cx="609600" cy="522287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03817" name="Object 9"/>
          <p:cNvGraphicFramePr>
            <a:graphicFrameLocks noChangeAspect="1"/>
          </p:cNvGraphicFramePr>
          <p:nvPr/>
        </p:nvGraphicFramePr>
        <p:xfrm>
          <a:off x="4965700" y="2297113"/>
          <a:ext cx="392113" cy="452437"/>
        </p:xfrm>
        <a:graphic>
          <a:graphicData uri="http://schemas.openxmlformats.org/presentationml/2006/ole">
            <p:oleObj spid="_x0000_s18434" name="Equation" r:id="rId3" imgW="228600" imgH="253800" progId="Equation.3">
              <p:embed/>
            </p:oleObj>
          </a:graphicData>
        </a:graphic>
      </p:graphicFrame>
      <p:graphicFrame>
        <p:nvGraphicFramePr>
          <p:cNvPr id="503818" name="Object 10"/>
          <p:cNvGraphicFramePr>
            <a:graphicFrameLocks noChangeAspect="1"/>
          </p:cNvGraphicFramePr>
          <p:nvPr/>
        </p:nvGraphicFramePr>
        <p:xfrm>
          <a:off x="3381375" y="3857625"/>
          <a:ext cx="412750" cy="452438"/>
        </p:xfrm>
        <a:graphic>
          <a:graphicData uri="http://schemas.openxmlformats.org/presentationml/2006/ole">
            <p:oleObj spid="_x0000_s18435" name="Equation" r:id="rId4" imgW="241200" imgH="253800" progId="Equation.3">
              <p:embed/>
            </p:oleObj>
          </a:graphicData>
        </a:graphic>
      </p:graphicFrame>
      <p:graphicFrame>
        <p:nvGraphicFramePr>
          <p:cNvPr id="503819" name="Object 11"/>
          <p:cNvGraphicFramePr>
            <a:graphicFrameLocks noChangeAspect="1"/>
          </p:cNvGraphicFramePr>
          <p:nvPr/>
        </p:nvGraphicFramePr>
        <p:xfrm>
          <a:off x="1262063" y="4616450"/>
          <a:ext cx="6569075" cy="1606550"/>
        </p:xfrm>
        <a:graphic>
          <a:graphicData uri="http://schemas.openxmlformats.org/presentationml/2006/ole">
            <p:oleObj spid="_x0000_s18436" name="Equation" r:id="rId5" imgW="2273040" imgH="53316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44" name="AutoShape 12"/>
          <p:cNvSpPr>
            <a:spLocks noChangeArrowheads="1"/>
          </p:cNvSpPr>
          <p:nvPr/>
        </p:nvSpPr>
        <p:spPr bwMode="auto">
          <a:xfrm>
            <a:off x="2147888" y="2162175"/>
            <a:ext cx="4891087" cy="26273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Physical operations…</a:t>
            </a:r>
            <a:endParaRPr lang="en-CA"/>
          </a:p>
        </p:txBody>
      </p:sp>
      <p:graphicFrame>
        <p:nvGraphicFramePr>
          <p:cNvPr id="504836" name="Object 4"/>
          <p:cNvGraphicFramePr>
            <a:graphicFrameLocks noChangeAspect="1"/>
          </p:cNvGraphicFramePr>
          <p:nvPr/>
        </p:nvGraphicFramePr>
        <p:xfrm>
          <a:off x="5461000" y="4022725"/>
          <a:ext cx="327025" cy="339725"/>
        </p:xfrm>
        <a:graphic>
          <a:graphicData uri="http://schemas.openxmlformats.org/presentationml/2006/ole">
            <p:oleObj spid="_x0000_s19458" name="MathType Equation" r:id="rId3" imgW="190440" imgH="190440" progId="Equation">
              <p:embed/>
            </p:oleObj>
          </a:graphicData>
        </a:graphic>
      </p:graphicFrame>
      <p:graphicFrame>
        <p:nvGraphicFramePr>
          <p:cNvPr id="504837" name="Object 5"/>
          <p:cNvGraphicFramePr>
            <a:graphicFrameLocks noChangeAspect="1"/>
          </p:cNvGraphicFramePr>
          <p:nvPr/>
        </p:nvGraphicFramePr>
        <p:xfrm>
          <a:off x="5165725" y="2643188"/>
          <a:ext cx="1468438" cy="804862"/>
        </p:xfrm>
        <a:graphic>
          <a:graphicData uri="http://schemas.openxmlformats.org/presentationml/2006/ole">
            <p:oleObj spid="_x0000_s19459" name="Equation" r:id="rId4" imgW="799920" imgH="419040" progId="Equation.3">
              <p:embed/>
            </p:oleObj>
          </a:graphicData>
        </a:graphic>
      </p:graphicFrame>
      <p:graphicFrame>
        <p:nvGraphicFramePr>
          <p:cNvPr id="504838" name="Object 6"/>
          <p:cNvGraphicFramePr>
            <a:graphicFrameLocks noChangeAspect="1"/>
          </p:cNvGraphicFramePr>
          <p:nvPr/>
        </p:nvGraphicFramePr>
        <p:xfrm>
          <a:off x="4054475" y="2528888"/>
          <a:ext cx="327025" cy="339725"/>
        </p:xfrm>
        <a:graphic>
          <a:graphicData uri="http://schemas.openxmlformats.org/presentationml/2006/ole">
            <p:oleObj spid="_x0000_s19460" name="Equation" r:id="rId5" imgW="164880" imgH="190440" progId="Equation.3">
              <p:embed/>
            </p:oleObj>
          </a:graphicData>
        </a:graphic>
      </p:graphicFrame>
      <p:sp>
        <p:nvSpPr>
          <p:cNvPr id="504839" name="Text Box 7"/>
          <p:cNvSpPr txBox="1">
            <a:spLocks noChangeArrowheads="1"/>
          </p:cNvSpPr>
          <p:nvPr/>
        </p:nvSpPr>
        <p:spPr bwMode="auto">
          <a:xfrm>
            <a:off x="606425" y="4821238"/>
            <a:ext cx="8115300" cy="1431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400"/>
              <a:t>Are unitary: </a:t>
            </a:r>
          </a:p>
          <a:p>
            <a:r>
              <a:rPr lang="en-US" sz="4400"/>
              <a:t>    They preserve inner products</a:t>
            </a:r>
            <a:endParaRPr lang="en-CA" sz="440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202113" y="2941638"/>
            <a:ext cx="1184275" cy="1225550"/>
            <a:chOff x="667" y="1684"/>
            <a:chExt cx="746" cy="772"/>
          </a:xfrm>
        </p:grpSpPr>
        <p:sp>
          <p:nvSpPr>
            <p:cNvPr id="504841" name="Line 9"/>
            <p:cNvSpPr>
              <a:spLocks noChangeShapeType="1"/>
            </p:cNvSpPr>
            <p:nvPr/>
          </p:nvSpPr>
          <p:spPr bwMode="auto">
            <a:xfrm flipV="1">
              <a:off x="667" y="1684"/>
              <a:ext cx="0" cy="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842" name="Line 10"/>
            <p:cNvSpPr>
              <a:spLocks noChangeShapeType="1"/>
            </p:cNvSpPr>
            <p:nvPr/>
          </p:nvSpPr>
          <p:spPr bwMode="auto">
            <a:xfrm flipV="1">
              <a:off x="672" y="2456"/>
              <a:ext cx="7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843" name="Line 11"/>
            <p:cNvSpPr>
              <a:spLocks noChangeShapeType="1"/>
            </p:cNvSpPr>
            <p:nvPr/>
          </p:nvSpPr>
          <p:spPr bwMode="auto">
            <a:xfrm flipV="1">
              <a:off x="667" y="1930"/>
              <a:ext cx="521" cy="5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98" name="AutoShape 42"/>
          <p:cNvSpPr>
            <a:spLocks noChangeArrowheads="1"/>
          </p:cNvSpPr>
          <p:nvPr/>
        </p:nvSpPr>
        <p:spPr bwMode="auto">
          <a:xfrm>
            <a:off x="2147888" y="2162175"/>
            <a:ext cx="4891087" cy="26273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Physical operations…</a:t>
            </a:r>
            <a:endParaRPr lang="en-CA"/>
          </a:p>
        </p:txBody>
      </p:sp>
      <p:sp>
        <p:nvSpPr>
          <p:cNvPr id="505888" name="Text Box 32"/>
          <p:cNvSpPr txBox="1">
            <a:spLocks noChangeArrowheads="1"/>
          </p:cNvSpPr>
          <p:nvPr/>
        </p:nvSpPr>
        <p:spPr bwMode="auto">
          <a:xfrm>
            <a:off x="606425" y="4821238"/>
            <a:ext cx="8115300" cy="1431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400"/>
              <a:t>Are unitary: </a:t>
            </a:r>
          </a:p>
          <a:p>
            <a:r>
              <a:rPr lang="en-US" sz="4400"/>
              <a:t>    They preserve inner products</a:t>
            </a:r>
            <a:endParaRPr lang="en-CA" sz="4400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2840038" y="2943225"/>
            <a:ext cx="2716212" cy="709613"/>
            <a:chOff x="1789" y="1854"/>
            <a:chExt cx="1711" cy="447"/>
          </a:xfrm>
        </p:grpSpPr>
        <p:graphicFrame>
          <p:nvGraphicFramePr>
            <p:cNvPr id="505890" name="Object 34"/>
            <p:cNvGraphicFramePr>
              <a:graphicFrameLocks noChangeAspect="1"/>
            </p:cNvGraphicFramePr>
            <p:nvPr/>
          </p:nvGraphicFramePr>
          <p:xfrm>
            <a:off x="1789" y="2015"/>
            <a:ext cx="254" cy="286"/>
          </p:xfrm>
          <a:graphic>
            <a:graphicData uri="http://schemas.openxmlformats.org/presentationml/2006/ole">
              <p:oleObj spid="_x0000_s20482" name="Equation" r:id="rId3" imgW="203040" imgH="253800" progId="Equation.3">
                <p:embed/>
              </p:oleObj>
            </a:graphicData>
          </a:graphic>
        </p:graphicFrame>
        <p:graphicFrame>
          <p:nvGraphicFramePr>
            <p:cNvPr id="505891" name="Object 35"/>
            <p:cNvGraphicFramePr>
              <a:graphicFrameLocks noChangeAspect="1"/>
            </p:cNvGraphicFramePr>
            <p:nvPr/>
          </p:nvGraphicFramePr>
          <p:xfrm>
            <a:off x="3214" y="1854"/>
            <a:ext cx="286" cy="286"/>
          </p:xfrm>
          <a:graphic>
            <a:graphicData uri="http://schemas.openxmlformats.org/presentationml/2006/ole">
              <p:oleObj spid="_x0000_s20483" name="Equation" r:id="rId4" imgW="228600" imgH="253800" progId="Equation.3">
                <p:embed/>
              </p:oleObj>
            </a:graphicData>
          </a:graphic>
        </p:graphicFrame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3033713" y="2941638"/>
            <a:ext cx="2352675" cy="2443162"/>
            <a:chOff x="1911" y="1853"/>
            <a:chExt cx="1482" cy="1539"/>
          </a:xfrm>
        </p:grpSpPr>
        <p:grpSp>
          <p:nvGrpSpPr>
            <p:cNvPr id="4" name="Group 36"/>
            <p:cNvGrpSpPr>
              <a:grpSpLocks/>
            </p:cNvGrpSpPr>
            <p:nvPr/>
          </p:nvGrpSpPr>
          <p:grpSpPr bwMode="auto">
            <a:xfrm>
              <a:off x="2647" y="1853"/>
              <a:ext cx="746" cy="772"/>
              <a:chOff x="667" y="1684"/>
              <a:chExt cx="746" cy="772"/>
            </a:xfrm>
          </p:grpSpPr>
          <p:sp>
            <p:nvSpPr>
              <p:cNvPr id="505893" name="Line 37"/>
              <p:cNvSpPr>
                <a:spLocks noChangeShapeType="1"/>
              </p:cNvSpPr>
              <p:nvPr/>
            </p:nvSpPr>
            <p:spPr bwMode="auto">
              <a:xfrm flipV="1">
                <a:off x="667" y="1684"/>
                <a:ext cx="0" cy="7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894" name="Line 38"/>
              <p:cNvSpPr>
                <a:spLocks noChangeShapeType="1"/>
              </p:cNvSpPr>
              <p:nvPr/>
            </p:nvSpPr>
            <p:spPr bwMode="auto">
              <a:xfrm flipV="1">
                <a:off x="672" y="2456"/>
                <a:ext cx="74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895" name="Line 39"/>
              <p:cNvSpPr>
                <a:spLocks noChangeShapeType="1"/>
              </p:cNvSpPr>
              <p:nvPr/>
            </p:nvSpPr>
            <p:spPr bwMode="auto">
              <a:xfrm flipV="1">
                <a:off x="667" y="1930"/>
                <a:ext cx="521" cy="5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05896" name="Rectangle 40"/>
            <p:cNvSpPr>
              <a:spLocks noChangeArrowheads="1"/>
            </p:cNvSpPr>
            <p:nvPr/>
          </p:nvSpPr>
          <p:spPr bwMode="auto">
            <a:xfrm>
              <a:off x="1911" y="2624"/>
              <a:ext cx="732" cy="76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0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One-time pad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41663" y="2903538"/>
            <a:ext cx="23510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4"/>
          <p:cNvGrpSpPr/>
          <p:nvPr/>
        </p:nvGrpSpPr>
        <p:grpSpPr>
          <a:xfrm>
            <a:off x="822326" y="2328069"/>
            <a:ext cx="377825" cy="741362"/>
            <a:chOff x="822326" y="2328069"/>
            <a:chExt cx="377825" cy="741362"/>
          </a:xfrm>
        </p:grpSpPr>
        <p:sp>
          <p:nvSpPr>
            <p:cNvPr id="7" name="Line 8"/>
            <p:cNvSpPr>
              <a:spLocks noChangeShapeType="1"/>
            </p:cNvSpPr>
            <p:nvPr/>
          </p:nvSpPr>
          <p:spPr bwMode="auto">
            <a:xfrm flipH="1">
              <a:off x="881064" y="2821781"/>
              <a:ext cx="130175" cy="2333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V="1">
              <a:off x="1011239" y="2518569"/>
              <a:ext cx="0" cy="2905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011239" y="2807494"/>
              <a:ext cx="146050" cy="2619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866776" y="2648744"/>
              <a:ext cx="2762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AutoShape 12"/>
            <p:cNvSpPr>
              <a:spLocks noChangeArrowheads="1"/>
            </p:cNvSpPr>
            <p:nvPr/>
          </p:nvSpPr>
          <p:spPr bwMode="auto">
            <a:xfrm>
              <a:off x="881064" y="2328069"/>
              <a:ext cx="276225" cy="219075"/>
            </a:xfrm>
            <a:prstGeom prst="smileyFace">
              <a:avLst>
                <a:gd name="adj" fmla="val 4653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AutoShape 13"/>
            <p:cNvSpPr>
              <a:spLocks noChangeArrowheads="1"/>
            </p:cNvSpPr>
            <p:nvPr/>
          </p:nvSpPr>
          <p:spPr bwMode="auto">
            <a:xfrm>
              <a:off x="822326" y="2728913"/>
              <a:ext cx="377825" cy="231775"/>
            </a:xfrm>
            <a:prstGeom prst="triangle">
              <a:avLst>
                <a:gd name="adj" fmla="val 50000"/>
              </a:avLst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35"/>
          <p:cNvGrpSpPr/>
          <p:nvPr/>
        </p:nvGrpSpPr>
        <p:grpSpPr>
          <a:xfrm>
            <a:off x="7523163" y="2378075"/>
            <a:ext cx="290512" cy="741363"/>
            <a:chOff x="7523163" y="2378075"/>
            <a:chExt cx="290512" cy="741363"/>
          </a:xfrm>
        </p:grpSpPr>
        <p:sp>
          <p:nvSpPr>
            <p:cNvPr id="14" name="Line 15"/>
            <p:cNvSpPr>
              <a:spLocks noChangeShapeType="1"/>
            </p:cNvSpPr>
            <p:nvPr/>
          </p:nvSpPr>
          <p:spPr bwMode="auto">
            <a:xfrm flipH="1">
              <a:off x="7537450" y="2871788"/>
              <a:ext cx="130175" cy="233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V="1">
              <a:off x="7667625" y="2568575"/>
              <a:ext cx="0" cy="2905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7667625" y="2857500"/>
              <a:ext cx="146050" cy="2619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7523163" y="2698750"/>
              <a:ext cx="2762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AutoShape 19"/>
            <p:cNvSpPr>
              <a:spLocks noChangeArrowheads="1"/>
            </p:cNvSpPr>
            <p:nvPr/>
          </p:nvSpPr>
          <p:spPr bwMode="auto">
            <a:xfrm>
              <a:off x="7537450" y="2378075"/>
              <a:ext cx="276225" cy="219075"/>
            </a:xfrm>
            <a:prstGeom prst="smileyFace">
              <a:avLst>
                <a:gd name="adj" fmla="val 4653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36"/>
          <p:cNvGrpSpPr/>
          <p:nvPr/>
        </p:nvGrpSpPr>
        <p:grpSpPr>
          <a:xfrm>
            <a:off x="4268788" y="4305300"/>
            <a:ext cx="377825" cy="741363"/>
            <a:chOff x="4268788" y="4305300"/>
            <a:chExt cx="377825" cy="741363"/>
          </a:xfrm>
        </p:grpSpPr>
        <p:sp>
          <p:nvSpPr>
            <p:cNvPr id="20" name="Line 26"/>
            <p:cNvSpPr>
              <a:spLocks noChangeShapeType="1"/>
            </p:cNvSpPr>
            <p:nvPr/>
          </p:nvSpPr>
          <p:spPr bwMode="auto">
            <a:xfrm flipH="1">
              <a:off x="4327526" y="4799013"/>
              <a:ext cx="130175" cy="233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27"/>
            <p:cNvSpPr>
              <a:spLocks noChangeShapeType="1"/>
            </p:cNvSpPr>
            <p:nvPr/>
          </p:nvSpPr>
          <p:spPr bwMode="auto">
            <a:xfrm flipV="1">
              <a:off x="4457701" y="4495800"/>
              <a:ext cx="0" cy="2905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>
              <a:off x="4457701" y="4784725"/>
              <a:ext cx="146050" cy="2619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9"/>
            <p:cNvSpPr>
              <a:spLocks noChangeShapeType="1"/>
            </p:cNvSpPr>
            <p:nvPr/>
          </p:nvSpPr>
          <p:spPr bwMode="auto">
            <a:xfrm>
              <a:off x="4313238" y="4625975"/>
              <a:ext cx="2762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AutoShape 30"/>
            <p:cNvSpPr>
              <a:spLocks noChangeArrowheads="1"/>
            </p:cNvSpPr>
            <p:nvPr/>
          </p:nvSpPr>
          <p:spPr bwMode="auto">
            <a:xfrm>
              <a:off x="4327526" y="4305300"/>
              <a:ext cx="276225" cy="219075"/>
            </a:xfrm>
            <a:prstGeom prst="smileyFace">
              <a:avLst>
                <a:gd name="adj" fmla="val -4653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AutoShape 31"/>
            <p:cNvSpPr>
              <a:spLocks noChangeArrowheads="1"/>
            </p:cNvSpPr>
            <p:nvPr/>
          </p:nvSpPr>
          <p:spPr bwMode="auto">
            <a:xfrm>
              <a:off x="4268788" y="4702175"/>
              <a:ext cx="377825" cy="23177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Freeform 33"/>
          <p:cNvSpPr>
            <a:spLocks/>
          </p:cNvSpPr>
          <p:nvPr/>
        </p:nvSpPr>
        <p:spPr bwMode="auto">
          <a:xfrm>
            <a:off x="3241675" y="3397250"/>
            <a:ext cx="2511425" cy="2103438"/>
          </a:xfrm>
          <a:custGeom>
            <a:avLst/>
            <a:gdLst/>
            <a:ahLst/>
            <a:cxnLst>
              <a:cxn ang="0">
                <a:pos x="0" y="46"/>
              </a:cxn>
              <a:cxn ang="0">
                <a:pos x="540" y="256"/>
              </a:cxn>
              <a:cxn ang="0">
                <a:pos x="421" y="585"/>
              </a:cxn>
              <a:cxn ang="0">
                <a:pos x="649" y="1143"/>
              </a:cxn>
              <a:cxn ang="0">
                <a:pos x="1079" y="997"/>
              </a:cxn>
              <a:cxn ang="0">
                <a:pos x="878" y="384"/>
              </a:cxn>
              <a:cxn ang="0">
                <a:pos x="320" y="850"/>
              </a:cxn>
              <a:cxn ang="0">
                <a:pos x="905" y="1289"/>
              </a:cxn>
              <a:cxn ang="0">
                <a:pos x="1198" y="631"/>
              </a:cxn>
              <a:cxn ang="0">
                <a:pos x="1106" y="220"/>
              </a:cxn>
              <a:cxn ang="0">
                <a:pos x="1582" y="0"/>
              </a:cxn>
            </a:cxnLst>
            <a:rect l="0" t="0" r="r" b="b"/>
            <a:pathLst>
              <a:path w="1582" h="1325">
                <a:moveTo>
                  <a:pt x="0" y="46"/>
                </a:moveTo>
                <a:cubicBezTo>
                  <a:pt x="88" y="81"/>
                  <a:pt x="470" y="166"/>
                  <a:pt x="540" y="256"/>
                </a:cubicBezTo>
                <a:cubicBezTo>
                  <a:pt x="610" y="346"/>
                  <a:pt x="403" y="437"/>
                  <a:pt x="421" y="585"/>
                </a:cubicBezTo>
                <a:cubicBezTo>
                  <a:pt x="439" y="733"/>
                  <a:pt x="539" y="1074"/>
                  <a:pt x="649" y="1143"/>
                </a:cubicBezTo>
                <a:cubicBezTo>
                  <a:pt x="759" y="1212"/>
                  <a:pt x="1041" y="1123"/>
                  <a:pt x="1079" y="997"/>
                </a:cubicBezTo>
                <a:cubicBezTo>
                  <a:pt x="1117" y="871"/>
                  <a:pt x="1004" y="408"/>
                  <a:pt x="878" y="384"/>
                </a:cubicBezTo>
                <a:cubicBezTo>
                  <a:pt x="752" y="360"/>
                  <a:pt x="316" y="699"/>
                  <a:pt x="320" y="850"/>
                </a:cubicBezTo>
                <a:cubicBezTo>
                  <a:pt x="324" y="1001"/>
                  <a:pt x="759" y="1325"/>
                  <a:pt x="905" y="1289"/>
                </a:cubicBezTo>
                <a:cubicBezTo>
                  <a:pt x="1051" y="1253"/>
                  <a:pt x="1165" y="809"/>
                  <a:pt x="1198" y="631"/>
                </a:cubicBezTo>
                <a:cubicBezTo>
                  <a:pt x="1231" y="453"/>
                  <a:pt x="1042" y="325"/>
                  <a:pt x="1106" y="220"/>
                </a:cubicBezTo>
                <a:cubicBezTo>
                  <a:pt x="1170" y="115"/>
                  <a:pt x="1483" y="46"/>
                  <a:pt x="1582" y="0"/>
                </a:cubicBez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51"/>
          <p:cNvGrpSpPr>
            <a:grpSpLocks/>
          </p:cNvGrpSpPr>
          <p:nvPr/>
        </p:nvGrpSpPr>
        <p:grpSpPr bwMode="auto">
          <a:xfrm>
            <a:off x="819945" y="5815013"/>
            <a:ext cx="7275512" cy="538162"/>
            <a:chOff x="247" y="3701"/>
            <a:chExt cx="5211" cy="339"/>
          </a:xfrm>
        </p:grpSpPr>
        <p:sp>
          <p:nvSpPr>
            <p:cNvPr id="28" name="Rectangle 50"/>
            <p:cNvSpPr>
              <a:spLocks noChangeArrowheads="1"/>
            </p:cNvSpPr>
            <p:nvPr/>
          </p:nvSpPr>
          <p:spPr bwMode="auto">
            <a:xfrm>
              <a:off x="247" y="3701"/>
              <a:ext cx="5211" cy="33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CA"/>
            </a:p>
          </p:txBody>
        </p:sp>
        <p:sp>
          <p:nvSpPr>
            <p:cNvPr id="29" name="Text Box 34"/>
            <p:cNvSpPr txBox="1">
              <a:spLocks noChangeArrowheads="1"/>
            </p:cNvSpPr>
            <p:nvPr/>
          </p:nvSpPr>
          <p:spPr bwMode="auto">
            <a:xfrm>
              <a:off x="415" y="3758"/>
              <a:ext cx="4886" cy="23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 bit of key per bit of message necessary and sufficient [Shannon49]</a:t>
              </a:r>
              <a:endParaRPr lang="en-CA"/>
            </a:p>
          </p:txBody>
        </p:sp>
      </p:grpSp>
      <p:graphicFrame>
        <p:nvGraphicFramePr>
          <p:cNvPr id="30" name="Object 45"/>
          <p:cNvGraphicFramePr>
            <a:graphicFrameLocks noChangeAspect="1"/>
          </p:cNvGraphicFramePr>
          <p:nvPr/>
        </p:nvGraphicFramePr>
        <p:xfrm>
          <a:off x="1398588" y="2224088"/>
          <a:ext cx="1704975" cy="1395412"/>
        </p:xfrm>
        <a:graphic>
          <a:graphicData uri="http://schemas.openxmlformats.org/presentationml/2006/ole">
            <p:oleObj spid="_x0000_s21506" name="Equation" r:id="rId3" imgW="825480" imgH="634680" progId="Equation.3">
              <p:embed/>
            </p:oleObj>
          </a:graphicData>
        </a:graphic>
      </p:graphicFrame>
      <p:graphicFrame>
        <p:nvGraphicFramePr>
          <p:cNvPr id="31" name="Object 46"/>
          <p:cNvGraphicFramePr>
            <a:graphicFrameLocks noChangeAspect="1"/>
          </p:cNvGraphicFramePr>
          <p:nvPr/>
        </p:nvGraphicFramePr>
        <p:xfrm>
          <a:off x="5543550" y="1990725"/>
          <a:ext cx="1679575" cy="1619250"/>
        </p:xfrm>
        <a:graphic>
          <a:graphicData uri="http://schemas.openxmlformats.org/presentationml/2006/ole">
            <p:oleObj spid="_x0000_s21507" name="Equation" r:id="rId4" imgW="812800" imgH="736600" progId="Equation.3">
              <p:embed/>
            </p:oleObj>
          </a:graphicData>
        </a:graphic>
      </p:graphicFrame>
      <p:sp>
        <p:nvSpPr>
          <p:cNvPr id="32" name="Text Box 47"/>
          <p:cNvSpPr txBox="1">
            <a:spLocks noChangeArrowheads="1"/>
          </p:cNvSpPr>
          <p:nvPr/>
        </p:nvSpPr>
        <p:spPr bwMode="auto">
          <a:xfrm>
            <a:off x="3830638" y="2563813"/>
            <a:ext cx="1438275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Shared key</a:t>
            </a:r>
            <a:endParaRPr lang="en-CA"/>
          </a:p>
        </p:txBody>
      </p:sp>
      <p:sp>
        <p:nvSpPr>
          <p:cNvPr id="33" name="Rectangle 48"/>
          <p:cNvSpPr>
            <a:spLocks noChangeArrowheads="1"/>
          </p:cNvSpPr>
          <p:nvPr/>
        </p:nvSpPr>
        <p:spPr bwMode="auto">
          <a:xfrm>
            <a:off x="1703388" y="2178050"/>
            <a:ext cx="1408112" cy="4206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Box 49"/>
          <p:cNvSpPr txBox="1">
            <a:spLocks noChangeArrowheads="1"/>
          </p:cNvSpPr>
          <p:nvPr/>
        </p:nvSpPr>
        <p:spPr bwMode="auto">
          <a:xfrm>
            <a:off x="1814513" y="1793875"/>
            <a:ext cx="1152525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Message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</TotalTime>
  <Words>1245</Words>
  <Application>Microsoft Macintosh PowerPoint</Application>
  <PresentationFormat>On-screen Show (4:3)</PresentationFormat>
  <Paragraphs>182</Paragraphs>
  <Slides>27</Slides>
  <Notes>7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Office Theme</vt:lpstr>
      <vt:lpstr>Microsoft ClipArt Gallery</vt:lpstr>
      <vt:lpstr>Equation</vt:lpstr>
      <vt:lpstr>MathType Equation</vt:lpstr>
      <vt:lpstr>Quantum information as  high-dimensional geometry</vt:lpstr>
      <vt:lpstr>Motivation</vt:lpstr>
      <vt:lpstr>Outline</vt:lpstr>
      <vt:lpstr>One-time pad</vt:lpstr>
      <vt:lpstr>Sets are to information as…</vt:lpstr>
      <vt:lpstr>Distinguishability</vt:lpstr>
      <vt:lpstr>Physical operations…</vt:lpstr>
      <vt:lpstr>Physical operations…</vt:lpstr>
      <vt:lpstr>One-time pad</vt:lpstr>
      <vt:lpstr>Quantum one-time pad</vt:lpstr>
      <vt:lpstr>Approximate quantum one-time pad</vt:lpstr>
      <vt:lpstr>Approximate encryption: More later…</vt:lpstr>
      <vt:lpstr>Measuring entanglement</vt:lpstr>
      <vt:lpstr>Dvoretzky’s theorem à la Milman</vt:lpstr>
      <vt:lpstr>Superdense coding</vt:lpstr>
      <vt:lpstr>Superdense coding of  arbitrary quantum states</vt:lpstr>
      <vt:lpstr>Superdense coding of  maximally entangled states</vt:lpstr>
      <vt:lpstr>Superdense coding of  maximally entangled states</vt:lpstr>
      <vt:lpstr>Superdense coding of  arbitrary quantum states</vt:lpstr>
      <vt:lpstr>Approximate quantum one-time pad from superdense coding</vt:lpstr>
      <vt:lpstr>Approximate quantum one-time pad from superdense coding</vt:lpstr>
      <vt:lpstr>Encrypting classical bits  in quantum states</vt:lpstr>
      <vt:lpstr>Encrypting classical bits  in quantum states</vt:lpstr>
      <vt:lpstr>Quantum encryption of cbits: Connection to l1(l2)</vt:lpstr>
      <vt:lpstr>Explicit constructions!</vt:lpstr>
      <vt:lpstr>Summary</vt:lpstr>
      <vt:lpstr>Open problems</vt:lpstr>
    </vt:vector>
  </TitlesOfParts>
  <Company>McGill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Patrick Hayden</dc:creator>
  <cp:lastModifiedBy>Patrick Hayden</cp:lastModifiedBy>
  <cp:revision>19</cp:revision>
  <dcterms:created xsi:type="dcterms:W3CDTF">2010-08-06T16:52:54Z</dcterms:created>
  <dcterms:modified xsi:type="dcterms:W3CDTF">2010-08-06T17:55:52Z</dcterms:modified>
</cp:coreProperties>
</file>